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45"/>
  </p:notesMasterIdLst>
  <p:sldIdLst>
    <p:sldId id="399" r:id="rId2"/>
    <p:sldId id="400" r:id="rId3"/>
    <p:sldId id="363" r:id="rId4"/>
    <p:sldId id="368" r:id="rId5"/>
    <p:sldId id="371" r:id="rId6"/>
    <p:sldId id="401" r:id="rId7"/>
    <p:sldId id="375" r:id="rId8"/>
    <p:sldId id="376" r:id="rId9"/>
    <p:sldId id="377" r:id="rId10"/>
    <p:sldId id="381" r:id="rId11"/>
    <p:sldId id="382" r:id="rId12"/>
    <p:sldId id="383" r:id="rId13"/>
    <p:sldId id="406" r:id="rId14"/>
    <p:sldId id="407" r:id="rId15"/>
    <p:sldId id="408" r:id="rId16"/>
    <p:sldId id="402" r:id="rId17"/>
    <p:sldId id="274" r:id="rId18"/>
    <p:sldId id="275" r:id="rId19"/>
    <p:sldId id="276" r:id="rId20"/>
    <p:sldId id="277" r:id="rId21"/>
    <p:sldId id="289" r:id="rId22"/>
    <p:sldId id="291" r:id="rId23"/>
    <p:sldId id="403" r:id="rId24"/>
    <p:sldId id="315" r:id="rId25"/>
    <p:sldId id="340" r:id="rId26"/>
    <p:sldId id="341" r:id="rId27"/>
    <p:sldId id="342" r:id="rId28"/>
    <p:sldId id="344" r:id="rId29"/>
    <p:sldId id="346" r:id="rId30"/>
    <p:sldId id="404" r:id="rId31"/>
    <p:sldId id="294" r:id="rId32"/>
    <p:sldId id="298" r:id="rId33"/>
    <p:sldId id="306" r:id="rId34"/>
    <p:sldId id="307" r:id="rId35"/>
    <p:sldId id="405" r:id="rId36"/>
    <p:sldId id="384" r:id="rId37"/>
    <p:sldId id="385" r:id="rId38"/>
    <p:sldId id="386" r:id="rId39"/>
    <p:sldId id="387" r:id="rId40"/>
    <p:sldId id="390" r:id="rId41"/>
    <p:sldId id="391" r:id="rId42"/>
    <p:sldId id="394" r:id="rId43"/>
    <p:sldId id="395" r:id="rId4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4709" autoAdjust="0"/>
  </p:normalViewPr>
  <p:slideViewPr>
    <p:cSldViewPr>
      <p:cViewPr varScale="1">
        <p:scale>
          <a:sx n="70" d="100"/>
          <a:sy n="70" d="100"/>
        </p:scale>
        <p:origin x="16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200">
                <a:solidFill>
                  <a:schemeClr val="bg1"/>
                </a:solidFill>
              </a:defRPr>
            </a:pPr>
            <a:r>
              <a:rPr lang="es-MX">
                <a:solidFill>
                  <a:schemeClr val="bg1"/>
                </a:solidFill>
              </a:rPr>
              <a:t>Servicios realizados </a:t>
            </a:r>
            <a:r>
              <a:rPr lang="es-MX" baseline="0" smtClean="0">
                <a:solidFill>
                  <a:schemeClr val="bg1"/>
                </a:solidFill>
              </a:rPr>
              <a:t> del  02 al 23 de Enero del 2014</a:t>
            </a:r>
            <a:endParaRPr lang="es-MX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160"/>
      <c:depthPercent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698086428862857E-4"/>
          <c:y val="0.30908162430251673"/>
          <c:w val="0.76333751063503685"/>
          <c:h val="0.3949226009859045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servicios realizados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Taller Garza</c:v>
                </c:pt>
                <c:pt idx="1">
                  <c:v> Taller Municipal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 prstMaterial="legacyWireframe"/>
      </c:spPr>
    </c:plotArea>
    <c:legend>
      <c:legendPos val="t"/>
      <c:layout>
        <c:manualLayout>
          <c:xMode val="edge"/>
          <c:yMode val="edge"/>
          <c:x val="0.54458526542989472"/>
          <c:y val="0.11544303075071073"/>
          <c:w val="0.45541469881907992"/>
          <c:h val="0.34701823205490945"/>
        </c:manualLayout>
      </c:layout>
      <c:overlay val="0"/>
      <c:txPr>
        <a:bodyPr/>
        <a:lstStyle/>
        <a:p>
          <a:pPr>
            <a:defRPr lang="en-US" sz="1200">
              <a:solidFill>
                <a:schemeClr val="bg1"/>
              </a:solidFill>
              <a:latin typeface="Calibri" pitchFamily="34" charset="0"/>
            </a:defRPr>
          </a:pPr>
          <a:endParaRPr lang="es-MX"/>
        </a:p>
      </c:txPr>
    </c:legend>
    <c:plotVisOnly val="1"/>
    <c:dispBlanksAs val="zero"/>
    <c:showDLblsOverMax val="0"/>
  </c:chart>
  <c:spPr>
    <a:solidFill>
      <a:schemeClr val="tx1"/>
    </a:solidFill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200">
                <a:solidFill>
                  <a:schemeClr val="bg1"/>
                </a:solidFill>
              </a:defRPr>
            </a:pPr>
            <a:r>
              <a:rPr lang="es-MX">
                <a:solidFill>
                  <a:schemeClr val="bg1"/>
                </a:solidFill>
              </a:rPr>
              <a:t>Servicios realizados </a:t>
            </a:r>
            <a:r>
              <a:rPr lang="es-MX" baseline="0" smtClean="0">
                <a:solidFill>
                  <a:schemeClr val="bg1"/>
                </a:solidFill>
              </a:rPr>
              <a:t> del  24 de Enero  al 21 de Febrero del 2014</a:t>
            </a:r>
            <a:endParaRPr lang="es-MX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140"/>
      <c:depthPercent val="9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1072780426922E-2"/>
          <c:y val="0.28994507340415682"/>
          <c:w val="0.66098966461851361"/>
          <c:h val="0.4632981907926618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servicios realizados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Taller Tracción Total</c:v>
                </c:pt>
                <c:pt idx="1">
                  <c:v>Taller Garza</c:v>
                </c:pt>
                <c:pt idx="2">
                  <c:v>Taller Municipal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 prstMaterial="legacyWireframe"/>
      </c:spPr>
    </c:plotArea>
    <c:legend>
      <c:legendPos val="t"/>
      <c:layout>
        <c:manualLayout>
          <c:xMode val="edge"/>
          <c:yMode val="edge"/>
          <c:x val="0.58978272495148987"/>
          <c:y val="0.11544303075071029"/>
          <c:w val="0.38032955921005168"/>
          <c:h val="0.3854792321259764"/>
        </c:manualLayout>
      </c:layout>
      <c:overlay val="0"/>
      <c:txPr>
        <a:bodyPr/>
        <a:lstStyle/>
        <a:p>
          <a:pPr>
            <a:defRPr lang="en-US" sz="1200">
              <a:solidFill>
                <a:schemeClr val="bg1"/>
              </a:solidFill>
              <a:latin typeface="Calibri" pitchFamily="34" charset="0"/>
            </a:defRPr>
          </a:pPr>
          <a:endParaRPr lang="es-MX"/>
        </a:p>
      </c:txPr>
    </c:legend>
    <c:plotVisOnly val="1"/>
    <c:dispBlanksAs val="zero"/>
    <c:showDLblsOverMax val="0"/>
  </c:chart>
  <c:spPr>
    <a:solidFill>
      <a:schemeClr val="tx1"/>
    </a:solidFill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200">
                <a:solidFill>
                  <a:schemeClr val="bg1"/>
                </a:solidFill>
              </a:defRPr>
            </a:pPr>
            <a:r>
              <a:rPr lang="es-MX">
                <a:solidFill>
                  <a:schemeClr val="bg1"/>
                </a:solidFill>
              </a:rPr>
              <a:t>Servicios realizados </a:t>
            </a:r>
            <a:r>
              <a:rPr lang="es-MX" baseline="0" smtClean="0">
                <a:solidFill>
                  <a:schemeClr val="bg1"/>
                </a:solidFill>
              </a:rPr>
              <a:t> del  24 de Enero  al 21 de Febrero del 2014</a:t>
            </a:r>
            <a:endParaRPr lang="es-MX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depthPercent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105675281632163"/>
          <c:w val="1"/>
          <c:h val="0.5223897214798415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servicios realizados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6.3404899783997739E-3"/>
                  <c:y val="7.4147135655017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3.2344884321423441E-2"/>
                  <c:y val="-2.5008237374205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Hoja1!$A$2:$A$14</c:f>
              <c:strCache>
                <c:ptCount val="13"/>
                <c:pt idx="0">
                  <c:v>Administrativa</c:v>
                </c:pt>
                <c:pt idx="1">
                  <c:v>Obras Públicas</c:v>
                </c:pt>
                <c:pt idx="2">
                  <c:v>P. Civil</c:v>
                </c:pt>
                <c:pt idx="3">
                  <c:v>Bacheo </c:v>
                </c:pt>
                <c:pt idx="4">
                  <c:v>DIF</c:v>
                </c:pt>
                <c:pt idx="5">
                  <c:v>Ejecutiva </c:v>
                </c:pt>
                <c:pt idx="6">
                  <c:v>Limpia</c:v>
                </c:pt>
                <c:pt idx="7">
                  <c:v>Unidad Deportiva</c:v>
                </c:pt>
                <c:pt idx="8">
                  <c:v>D. Salud</c:v>
                </c:pt>
                <c:pt idx="9">
                  <c:v>Bomberos</c:v>
                </c:pt>
                <c:pt idx="10">
                  <c:v>Alumbrado</c:v>
                </c:pt>
                <c:pt idx="11">
                  <c:v>Mantenimiento (maquinaria y camiones)</c:v>
                </c:pt>
                <c:pt idx="12">
                  <c:v>P. O y Forestación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  <c:pt idx="11">
                  <c:v>11</c:v>
                </c:pt>
                <c:pt idx="1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9.6265562176563093E-3"/>
          <c:y val="0.72261821439570373"/>
          <c:w val="0.97465375666303056"/>
          <c:h val="0.26240311663475807"/>
        </c:manualLayout>
      </c:layout>
      <c:overlay val="0"/>
      <c:txPr>
        <a:bodyPr/>
        <a:lstStyle/>
        <a:p>
          <a:pPr>
            <a:defRPr lang="en-US" sz="1200">
              <a:solidFill>
                <a:schemeClr val="bg1"/>
              </a:solidFill>
              <a:latin typeface="Calibri" pitchFamily="34" charset="0"/>
            </a:defRPr>
          </a:pPr>
          <a:endParaRPr lang="es-MX"/>
        </a:p>
      </c:txPr>
    </c:legend>
    <c:plotVisOnly val="1"/>
    <c:dispBlanksAs val="zero"/>
    <c:showDLblsOverMax val="0"/>
  </c:chart>
  <c:spPr>
    <a:solidFill>
      <a:prstClr val="black">
        <a:alpha val="76000"/>
      </a:prstClr>
    </a:solidFill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MX" dirty="0"/>
              <a:t>Litros de aceite consumidos del </a:t>
            </a:r>
            <a:r>
              <a:rPr lang="es-MX" dirty="0" smtClean="0"/>
              <a:t>2 </a:t>
            </a:r>
            <a:r>
              <a:rPr lang="es-MX" dirty="0"/>
              <a:t>al </a:t>
            </a:r>
            <a:r>
              <a:rPr lang="es-MX" dirty="0" smtClean="0"/>
              <a:t>23 </a:t>
            </a:r>
            <a:r>
              <a:rPr lang="es-MX" dirty="0"/>
              <a:t>de </a:t>
            </a:r>
            <a:r>
              <a:rPr lang="es-MX" dirty="0" smtClean="0"/>
              <a:t>Enero</a:t>
            </a:r>
            <a:r>
              <a:rPr lang="es-MX" baseline="0" dirty="0" smtClean="0"/>
              <a:t> </a:t>
            </a:r>
            <a:r>
              <a:rPr lang="es-MX" dirty="0" smtClean="0"/>
              <a:t> </a:t>
            </a:r>
            <a:r>
              <a:rPr lang="es-MX" dirty="0"/>
              <a:t>del </a:t>
            </a:r>
            <a:r>
              <a:rPr lang="es-MX" dirty="0" smtClean="0"/>
              <a:t>2014</a:t>
            </a:r>
            <a:endParaRPr lang="es-MX" dirty="0"/>
          </a:p>
        </c:rich>
      </c:tx>
      <c:overlay val="0"/>
    </c:title>
    <c:autoTitleDeleted val="0"/>
    <c:view3D>
      <c:rotX val="2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98050535450128"/>
          <c:y val="0.45762963455490541"/>
          <c:w val="0.72733833749330601"/>
          <c:h val="0.3268183599764862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Litros de aceite consumidos del 1º al 31 de Diciembre del 2013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2.6910282222775795E-2"/>
                  <c:y val="-5.4753189245686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89454628015554E-2"/>
                  <c:y val="2.8759787041443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688933830626327E-2"/>
                  <c:y val="-6.2751091855875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1149722498107191"/>
                  <c:y val="9.460417891505104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15W40D (diesel)</c:v>
                </c:pt>
                <c:pt idx="1">
                  <c:v>15W40G (gasolina)</c:v>
                </c:pt>
                <c:pt idx="2">
                  <c:v>Dextrón III (transmisión)</c:v>
                </c:pt>
                <c:pt idx="3">
                  <c:v>HD300 (hidráulico)</c:v>
                </c:pt>
                <c:pt idx="4">
                  <c:v>SAE</c:v>
                </c:pt>
                <c:pt idx="5">
                  <c:v>Anticongelante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171.5</c:v>
                </c:pt>
                <c:pt idx="1">
                  <c:v>85</c:v>
                </c:pt>
                <c:pt idx="2">
                  <c:v>21.5</c:v>
                </c:pt>
                <c:pt idx="3">
                  <c:v>60</c:v>
                </c:pt>
                <c:pt idx="4">
                  <c:v>13</c:v>
                </c:pt>
                <c:pt idx="5">
                  <c:v>95.25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29312322930236101"/>
          <c:y val="0.12648630380789852"/>
          <c:w val="0.70687668594027087"/>
          <c:h val="0.2222600366751589"/>
        </c:manualLayout>
      </c:layout>
      <c:overlay val="0"/>
      <c:txPr>
        <a:bodyPr/>
        <a:lstStyle/>
        <a:p>
          <a:pPr>
            <a:defRPr lang="es-ES" sz="1200"/>
          </a:pPr>
          <a:endParaRPr lang="es-MX"/>
        </a:p>
      </c:txPr>
    </c:legend>
    <c:plotVisOnly val="1"/>
    <c:dispBlanksAs val="zero"/>
    <c:showDLblsOverMax val="0"/>
  </c:chart>
  <c:spPr>
    <a:solidFill>
      <a:schemeClr val="tx1"/>
    </a:solidFill>
  </c:spPr>
  <c:txPr>
    <a:bodyPr/>
    <a:lstStyle/>
    <a:p>
      <a:pPr>
        <a:defRPr sz="1800">
          <a:solidFill>
            <a:schemeClr val="bg1"/>
          </a:solidFill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MX" dirty="0"/>
              <a:t>Litros de aceite consumidos del </a:t>
            </a:r>
            <a:r>
              <a:rPr lang="es-MX" dirty="0" smtClean="0"/>
              <a:t>24 de Enero al 21 de Febrero </a:t>
            </a:r>
            <a:r>
              <a:rPr lang="es-MX" dirty="0"/>
              <a:t>del </a:t>
            </a:r>
            <a:r>
              <a:rPr lang="es-MX" dirty="0" smtClean="0"/>
              <a:t>2014</a:t>
            </a:r>
            <a:endParaRPr lang="es-MX" dirty="0"/>
          </a:p>
        </c:rich>
      </c:tx>
      <c:overlay val="0"/>
    </c:title>
    <c:autoTitleDeleted val="0"/>
    <c:view3D>
      <c:rotX val="2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85166794346783"/>
          <c:y val="0.54122689138367064"/>
          <c:w val="0.72733833749330623"/>
          <c:h val="0.272850483736148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Litros de aceite consumidos del 24 Enero al 21 de Febrerodel 2013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15W40D (diesel)</c:v>
                </c:pt>
                <c:pt idx="1">
                  <c:v>15W40G (gasolina)</c:v>
                </c:pt>
                <c:pt idx="2">
                  <c:v>Dextrón III (transmisión)</c:v>
                </c:pt>
                <c:pt idx="3">
                  <c:v>HD300 (hidráulico)</c:v>
                </c:pt>
                <c:pt idx="4">
                  <c:v>SAE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144.5</c:v>
                </c:pt>
                <c:pt idx="1">
                  <c:v>68.5</c:v>
                </c:pt>
                <c:pt idx="2">
                  <c:v>32.5</c:v>
                </c:pt>
                <c:pt idx="3">
                  <c:v>25</c:v>
                </c:pt>
                <c:pt idx="4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37559992081045462"/>
          <c:y val="0.14553378953978074"/>
          <c:w val="0.62440005192041925"/>
          <c:h val="0.2222600366751589"/>
        </c:manualLayout>
      </c:layout>
      <c:overlay val="0"/>
      <c:txPr>
        <a:bodyPr/>
        <a:lstStyle/>
        <a:p>
          <a:pPr>
            <a:defRPr lang="es-ES" sz="1200"/>
          </a:pPr>
          <a:endParaRPr lang="es-MX"/>
        </a:p>
      </c:txPr>
    </c:legend>
    <c:plotVisOnly val="1"/>
    <c:dispBlanksAs val="zero"/>
    <c:showDLblsOverMax val="0"/>
  </c:chart>
  <c:spPr>
    <a:solidFill>
      <a:schemeClr val="tx1"/>
    </a:solidFill>
  </c:spPr>
  <c:txPr>
    <a:bodyPr/>
    <a:lstStyle/>
    <a:p>
      <a:pPr>
        <a:defRPr sz="1800">
          <a:solidFill>
            <a:schemeClr val="bg1"/>
          </a:solidFill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MX" dirty="0" smtClean="0"/>
              <a:t> 24 de Enero </a:t>
            </a:r>
            <a:r>
              <a:rPr lang="es-MX" dirty="0"/>
              <a:t>al </a:t>
            </a:r>
            <a:r>
              <a:rPr lang="es-MX" dirty="0" smtClean="0"/>
              <a:t>21 </a:t>
            </a:r>
            <a:r>
              <a:rPr lang="es-MX" dirty="0"/>
              <a:t>de </a:t>
            </a:r>
            <a:r>
              <a:rPr lang="es-MX" dirty="0" smtClean="0"/>
              <a:t>Febrero</a:t>
            </a:r>
            <a:r>
              <a:rPr lang="es-MX" baseline="0" dirty="0" smtClean="0"/>
              <a:t> </a:t>
            </a:r>
            <a:r>
              <a:rPr lang="es-MX" dirty="0" smtClean="0"/>
              <a:t> </a:t>
            </a:r>
            <a:r>
              <a:rPr lang="es-MX" dirty="0"/>
              <a:t>del </a:t>
            </a:r>
            <a:r>
              <a:rPr lang="es-MX" dirty="0" smtClean="0"/>
              <a:t>2014</a:t>
            </a:r>
            <a:endParaRPr lang="es-MX" dirty="0"/>
          </a:p>
        </c:rich>
      </c:tx>
      <c:overlay val="0"/>
    </c:title>
    <c:autoTitleDeleted val="0"/>
    <c:view3D>
      <c:rotX val="1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858653119326802E-3"/>
          <c:y val="0.37614872336851696"/>
          <c:w val="0.8734155787132194"/>
          <c:h val="0.282374226602088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Litros de aceite consumidos del 1º al 31 de Diciembre del 2013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Limpia</c:v>
                </c:pt>
                <c:pt idx="1">
                  <c:v>Alumbrado</c:v>
                </c:pt>
                <c:pt idx="2">
                  <c:v>Ejecutiva</c:v>
                </c:pt>
                <c:pt idx="3">
                  <c:v>Mantenimiento  (maquinaria, y camiones)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20</c:v>
                </c:pt>
                <c:pt idx="3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419392"/>
        <c:axId val="188424096"/>
        <c:axId val="0"/>
      </c:bar3DChart>
      <c:catAx>
        <c:axId val="188419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s-MX"/>
          </a:p>
        </c:txPr>
        <c:crossAx val="188424096"/>
        <c:crosses val="autoZero"/>
        <c:auto val="1"/>
        <c:lblAlgn val="ctr"/>
        <c:lblOffset val="100"/>
        <c:noMultiLvlLbl val="0"/>
      </c:catAx>
      <c:valAx>
        <c:axId val="188424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4193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9885308552700285E-2"/>
          <c:y val="0.12648642879140051"/>
          <c:w val="0.76577094916749711"/>
          <c:h val="0.23773427125010804"/>
        </c:manualLayout>
      </c:layout>
      <c:overlay val="0"/>
      <c:txPr>
        <a:bodyPr/>
        <a:lstStyle/>
        <a:p>
          <a:pPr>
            <a:defRPr lang="es-ES" sz="1200"/>
          </a:pPr>
          <a:endParaRPr lang="es-MX"/>
        </a:p>
      </c:txPr>
    </c:legend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800">
          <a:solidFill>
            <a:schemeClr val="bg1"/>
          </a:solidFill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MX" dirty="0" smtClean="0"/>
              <a:t> </a:t>
            </a:r>
            <a:r>
              <a:rPr lang="es-MX" dirty="0"/>
              <a:t>del </a:t>
            </a:r>
            <a:r>
              <a:rPr lang="es-MX" dirty="0" smtClean="0"/>
              <a:t>24 de Enero al 21 de Febrero </a:t>
            </a:r>
            <a:r>
              <a:rPr lang="es-MX" dirty="0"/>
              <a:t>del </a:t>
            </a:r>
            <a:r>
              <a:rPr lang="es-MX" dirty="0" smtClean="0"/>
              <a:t>2014</a:t>
            </a:r>
            <a:endParaRPr lang="es-MX" dirty="0"/>
          </a:p>
        </c:rich>
      </c:tx>
      <c:overlay val="0"/>
    </c:title>
    <c:autoTitleDeleted val="0"/>
    <c:view3D>
      <c:rotX val="1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858653119326802E-3"/>
          <c:y val="0.2930804800433025"/>
          <c:w val="0.79893410433459422"/>
          <c:h val="0.326631717946564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litros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Mantenimiento</c:v>
                </c:pt>
                <c:pt idx="1">
                  <c:v>Alumbrado</c:v>
                </c:pt>
                <c:pt idx="2">
                  <c:v>P. O y Forestación</c:v>
                </c:pt>
                <c:pt idx="3">
                  <c:v>DIF</c:v>
                </c:pt>
                <c:pt idx="4">
                  <c:v>D. Salud</c:v>
                </c:pt>
                <c:pt idx="5">
                  <c:v>Bacheo</c:v>
                </c:pt>
                <c:pt idx="6">
                  <c:v>Deportes</c:v>
                </c:pt>
                <c:pt idx="7">
                  <c:v>P. Civil</c:v>
                </c:pt>
                <c:pt idx="8">
                  <c:v>Bomberos </c:v>
                </c:pt>
                <c:pt idx="9">
                  <c:v>P. y Transito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17.5</c:v>
                </c:pt>
                <c:pt idx="1">
                  <c:v>15</c:v>
                </c:pt>
                <c:pt idx="2">
                  <c:v>13</c:v>
                </c:pt>
                <c:pt idx="3">
                  <c:v>5.5</c:v>
                </c:pt>
                <c:pt idx="4">
                  <c:v>4.5</c:v>
                </c:pt>
                <c:pt idx="5">
                  <c:v>4.5</c:v>
                </c:pt>
                <c:pt idx="6">
                  <c:v>3.5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419784"/>
        <c:axId val="188418216"/>
        <c:axId val="0"/>
      </c:bar3DChart>
      <c:catAx>
        <c:axId val="188419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s-MX"/>
          </a:p>
        </c:txPr>
        <c:crossAx val="188418216"/>
        <c:crosses val="autoZero"/>
        <c:auto val="1"/>
        <c:lblAlgn val="ctr"/>
        <c:lblOffset val="100"/>
        <c:noMultiLvlLbl val="0"/>
      </c:catAx>
      <c:valAx>
        <c:axId val="188418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4197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559992081045468"/>
          <c:y val="0.14553378953978074"/>
          <c:w val="0.60320634039943088"/>
          <c:h val="0.23773427125010804"/>
        </c:manualLayout>
      </c:layout>
      <c:overlay val="0"/>
      <c:txPr>
        <a:bodyPr/>
        <a:lstStyle/>
        <a:p>
          <a:pPr>
            <a:defRPr lang="es-ES" sz="1200"/>
          </a:pPr>
          <a:endParaRPr lang="es-MX"/>
        </a:p>
      </c:txPr>
    </c:legend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800">
          <a:solidFill>
            <a:schemeClr val="bg1"/>
          </a:solidFill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/>
            </a:pPr>
            <a:r>
              <a:rPr lang="en-US" sz="1400"/>
              <a:t>Parches usados del  02 al 23 de Enero del 2014</a:t>
            </a:r>
          </a:p>
        </c:rich>
      </c:tx>
      <c:layout>
        <c:manualLayout>
          <c:xMode val="edge"/>
          <c:yMode val="edge"/>
          <c:x val="0.12540719625009544"/>
          <c:y val="1.8140462601793705E-2"/>
        </c:manualLayout>
      </c:layout>
      <c:overlay val="0"/>
    </c:title>
    <c:autoTitleDeleted val="0"/>
    <c:view3D>
      <c:rotX val="2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062046989284611E-2"/>
          <c:y val="0.21662552307801217"/>
          <c:w val="0.57696040532906068"/>
          <c:h val="0.5812589993022837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Parches usados del 29 de Noviembre al05 de Diciembre del 2013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Parche Cal. 1</c:v>
                </c:pt>
                <c:pt idx="1">
                  <c:v>Parche Cal. 10</c:v>
                </c:pt>
                <c:pt idx="2">
                  <c:v>Parche cal. 12</c:v>
                </c:pt>
                <c:pt idx="3">
                  <c:v>Parche cal. 14</c:v>
                </c:pt>
                <c:pt idx="4">
                  <c:v>Servicios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</c:v>
                </c:pt>
                <c:pt idx="1">
                  <c:v>19</c:v>
                </c:pt>
                <c:pt idx="2">
                  <c:v>4</c:v>
                </c:pt>
                <c:pt idx="3">
                  <c:v>1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57817663720562795"/>
          <c:y val="0.13816667427969667"/>
          <c:w val="0.42182340405642732"/>
          <c:h val="0.36051463429049746"/>
        </c:manualLayout>
      </c:layout>
      <c:overlay val="0"/>
      <c:txPr>
        <a:bodyPr/>
        <a:lstStyle/>
        <a:p>
          <a:pPr>
            <a:defRPr lang="es-ES" sz="1200">
              <a:latin typeface="+mn-lt"/>
            </a:defRPr>
          </a:pPr>
          <a:endParaRPr lang="es-MX"/>
        </a:p>
      </c:txPr>
    </c:legend>
    <c:plotVisOnly val="1"/>
    <c:dispBlanksAs val="zero"/>
    <c:showDLblsOverMax val="0"/>
  </c:chart>
  <c:spPr>
    <a:solidFill>
      <a:schemeClr val="tx1"/>
    </a:solidFill>
  </c:spPr>
  <c:txPr>
    <a:bodyPr/>
    <a:lstStyle/>
    <a:p>
      <a:pPr>
        <a:defRPr sz="1800">
          <a:solidFill>
            <a:schemeClr val="bg1"/>
          </a:solidFill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/>
            </a:pPr>
            <a:r>
              <a:rPr lang="en-US" sz="1400" dirty="0"/>
              <a:t>Parches </a:t>
            </a:r>
            <a:r>
              <a:rPr lang="en-US" sz="1400" dirty="0" err="1"/>
              <a:t>usados</a:t>
            </a:r>
            <a:r>
              <a:rPr lang="en-US" sz="1400" dirty="0"/>
              <a:t> del  24 de </a:t>
            </a:r>
            <a:r>
              <a:rPr lang="en-US" sz="1400" dirty="0" err="1"/>
              <a:t>Enero</a:t>
            </a:r>
            <a:r>
              <a:rPr lang="en-US" sz="1400" dirty="0"/>
              <a:t> al 21 de </a:t>
            </a:r>
            <a:r>
              <a:rPr lang="en-US" sz="1400" dirty="0" err="1"/>
              <a:t>Febrero</a:t>
            </a:r>
            <a:r>
              <a:rPr lang="en-US" sz="1400" dirty="0"/>
              <a:t> del  2014</a:t>
            </a:r>
          </a:p>
        </c:rich>
      </c:tx>
      <c:layout>
        <c:manualLayout>
          <c:xMode val="edge"/>
          <c:yMode val="edge"/>
          <c:x val="0.12540719625009544"/>
          <c:y val="1.8140462601793705E-2"/>
        </c:manualLayout>
      </c:layout>
      <c:overlay val="0"/>
    </c:title>
    <c:autoTitleDeleted val="0"/>
    <c:view3D>
      <c:rotX val="2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597413141465361E-2"/>
          <c:y val="0.35160403271212626"/>
          <c:w val="0.57696040532906068"/>
          <c:h val="0.5812589993022834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Parches usados del 24 de Enero al 21 de Febrero del 2014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Parche Cal. 1</c:v>
                </c:pt>
                <c:pt idx="1">
                  <c:v>Parche Cal. 10</c:v>
                </c:pt>
                <c:pt idx="2">
                  <c:v>Parche cal. 12</c:v>
                </c:pt>
                <c:pt idx="3">
                  <c:v>Parche cal. 14</c:v>
                </c:pt>
                <c:pt idx="4">
                  <c:v>Servicios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17</c:v>
                </c:pt>
                <c:pt idx="1">
                  <c:v>11</c:v>
                </c:pt>
                <c:pt idx="2">
                  <c:v>7</c:v>
                </c:pt>
                <c:pt idx="3">
                  <c:v>1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57817663720562795"/>
          <c:y val="0.13816667427969667"/>
          <c:w val="0.42182337386010726"/>
          <c:h val="0.34349702876257371"/>
        </c:manualLayout>
      </c:layout>
      <c:overlay val="0"/>
      <c:txPr>
        <a:bodyPr/>
        <a:lstStyle/>
        <a:p>
          <a:pPr>
            <a:defRPr lang="es-ES" sz="1400">
              <a:latin typeface="+mn-lt"/>
            </a:defRPr>
          </a:pPr>
          <a:endParaRPr lang="es-MX"/>
        </a:p>
      </c:txPr>
    </c:legend>
    <c:plotVisOnly val="1"/>
    <c:dispBlanksAs val="zero"/>
    <c:showDLblsOverMax val="0"/>
  </c:chart>
  <c:spPr>
    <a:solidFill>
      <a:schemeClr val="tx1"/>
    </a:solidFill>
  </c:spPr>
  <c:txPr>
    <a:bodyPr/>
    <a:lstStyle/>
    <a:p>
      <a:pPr>
        <a:defRPr sz="1800">
          <a:solidFill>
            <a:schemeClr val="bg1"/>
          </a:solidFill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33862-F0A6-4B66-B735-F8F2E0B62845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00478-74F3-4688-9CC9-875ECA9521F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47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3F87A-391D-4A3D-B02F-C8015AFF6906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1148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874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962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326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925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2B611-A65F-400B-AB9D-6A5A757BFC70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520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67822-3171-496E-9F52-80C70FD21D10}" type="slidenum">
              <a:rPr lang="es-MX" smtClean="0"/>
              <a:pPr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5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92523-12D9-45E0-A679-3CF2E62FB1A5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389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92523-12D9-45E0-A679-3CF2E62FB1A5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546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52069-4248-4AD6-9FC2-10C00A7DC5DB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925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52069-4248-4AD6-9FC2-10C00A7DC5DB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92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52069-4248-4AD6-9FC2-10C00A7DC5DB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684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52069-4248-4AD6-9FC2-10C00A7DC5DB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684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125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77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94D9-DBE3-4B38-821F-076A73CC915C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677-7B52-491C-A683-C55C3EAE75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94D9-DBE3-4B38-821F-076A73CC915C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677-7B52-491C-A683-C55C3EAE75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94D9-DBE3-4B38-821F-076A73CC915C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677-7B52-491C-A683-C55C3EAE75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704832"/>
            <a:ext cx="9144000" cy="1524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000768"/>
            <a:ext cx="9144000" cy="152400"/>
          </a:xfrm>
          <a:prstGeom prst="rect">
            <a:avLst/>
          </a:prstGeom>
          <a:gradFill rotWithShape="0">
            <a:gsLst>
              <a:gs pos="0">
                <a:srgbClr val="C0C0C0">
                  <a:gamma/>
                  <a:shade val="46275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704832"/>
            <a:ext cx="9144000" cy="152400"/>
          </a:xfrm>
          <a:prstGeom prst="rect">
            <a:avLst/>
          </a:prstGeom>
          <a:gradFill rotWithShape="0">
            <a:gsLst>
              <a:gs pos="0">
                <a:srgbClr val="C0C0C0">
                  <a:gamma/>
                  <a:shade val="46275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156920"/>
            <a:ext cx="9144000" cy="152400"/>
          </a:xfrm>
          <a:prstGeom prst="rect">
            <a:avLst/>
          </a:prstGeom>
          <a:gradFill rotWithShape="0">
            <a:gsLst>
              <a:gs pos="0">
                <a:srgbClr val="C0C0C0">
                  <a:gamma/>
                  <a:shade val="46275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94D9-DBE3-4B38-821F-076A73CC915C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677-7B52-491C-A683-C55C3EAE75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94D9-DBE3-4B38-821F-076A73CC915C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677-7B52-491C-A683-C55C3EAE75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94D9-DBE3-4B38-821F-076A73CC915C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677-7B52-491C-A683-C55C3EAE75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94D9-DBE3-4B38-821F-076A73CC915C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677-7B52-491C-A683-C55C3EAE75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94D9-DBE3-4B38-821F-076A73CC915C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677-7B52-491C-A683-C55C3EAE75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94D9-DBE3-4B38-821F-076A73CC915C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677-7B52-491C-A683-C55C3EAE75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94D9-DBE3-4B38-821F-076A73CC915C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677-7B52-491C-A683-C55C3EAE75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94D9-DBE3-4B38-821F-076A73CC915C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677-7B52-491C-A683-C55C3EAE75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C94D9-DBE3-4B38-821F-076A73CC915C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2677-7B52-491C-A683-C55C3EAE75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Abastecimiento%20de%20aceite.ppt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bastecimiento%20de%20aceite.pptx" TargetMode="Externa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5" Type="http://schemas.openxmlformats.org/officeDocument/2006/relationships/hyperlink" Target="EVIDENCIA.pptx#-1,31,Diapositiva 31" TargetMode="Externa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EVIDENCIA.pptx#-1,82,Diapositiva 8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EVIDENCIA.pptx#-1,95,Diapositiva 95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CHOTE%201.pptx#-1,4,Diapositiva 4" TargetMode="External"/><Relationship Id="rId2" Type="http://schemas.openxmlformats.org/officeDocument/2006/relationships/hyperlink" Target="EVIDENCIA.pptx#-1,1,Diapositiva 1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EVIDENCIA.pptx#-1,112,Diapositiva 112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EVIDENCIA.pptx#-1,118,Diapositiva 118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EVIDENCIA.pptx#-1,121,Diapositiva 12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CHOTE%201.pptx#-1,3,Diapositiva 3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EVIDENCIA.pptx#-1,11,Barrido Manual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Dibuj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429264"/>
            <a:ext cx="1409700" cy="9906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71472" y="3143248"/>
            <a:ext cx="81439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atin typeface="Arial" pitchFamily="34" charset="0"/>
                <a:cs typeface="Arial" pitchFamily="34" charset="0"/>
              </a:rPr>
              <a:t>ACCIONES</a:t>
            </a:r>
            <a:r>
              <a:rPr lang="es-ES" sz="8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ES" sz="3600" dirty="0" smtClean="0">
                <a:latin typeface="Arial" pitchFamily="34" charset="0"/>
                <a:cs typeface="Arial" pitchFamily="34" charset="0"/>
              </a:rPr>
              <a:t>FEBRERO - 2014</a:t>
            </a:r>
            <a:endParaRPr lang="es-MX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Logo (sp)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5000636"/>
            <a:ext cx="2428892" cy="142189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57158" y="6000768"/>
            <a:ext cx="2500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Juárez </a:t>
            </a:r>
            <a:r>
              <a:rPr lang="es-ES" sz="2400" b="1" dirty="0" smtClean="0">
                <a:solidFill>
                  <a:srgbClr val="002060"/>
                </a:solidFill>
                <a:latin typeface="Brush Script MT" pitchFamily="66" charset="0"/>
              </a:rPr>
              <a:t>Cambia</a:t>
            </a:r>
            <a:endParaRPr lang="es-MX" sz="2400" dirty="0">
              <a:solidFill>
                <a:srgbClr val="00206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2844" y="0"/>
            <a:ext cx="214282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8643966" y="0"/>
            <a:ext cx="214282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0" y="214290"/>
            <a:ext cx="9144000" cy="2143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0" y="6503152"/>
            <a:ext cx="9144000" cy="2143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3" descr="189155_478928275485360_187860206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500042"/>
            <a:ext cx="3438014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/>
        </p:nvGraphicFramePr>
        <p:xfrm>
          <a:off x="214282" y="2714620"/>
          <a:ext cx="421484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428596" y="285728"/>
            <a:ext cx="7358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“Taller de Mantenimiento Municipal”</a:t>
            </a:r>
            <a:endParaRPr lang="es-ES" sz="28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Gráfico"/>
          <p:cNvGraphicFramePr/>
          <p:nvPr/>
        </p:nvGraphicFramePr>
        <p:xfrm>
          <a:off x="4643438" y="2714620"/>
          <a:ext cx="421484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2214546" y="1000108"/>
            <a:ext cx="4500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Gráfica de Servicios Realizados</a:t>
            </a:r>
            <a:endParaRPr lang="es-ES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14348" y="2214554"/>
            <a:ext cx="2643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Mes Enero 2014</a:t>
            </a:r>
            <a:endParaRPr lang="es-ES" sz="1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357818" y="2214554"/>
            <a:ext cx="2643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Mes Febrero 2014</a:t>
            </a:r>
            <a:endParaRPr lang="es-ES" sz="1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86116" y="1428736"/>
            <a:ext cx="242889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SERVICIOS MECANICOS</a:t>
            </a:r>
          </a:p>
        </p:txBody>
      </p:sp>
      <p:sp>
        <p:nvSpPr>
          <p:cNvPr id="15" name="14 Rectángulo">
            <a:hlinkClick r:id="rId4" action="ppaction://hlinkpres?slideindex=1&amp;slidetitle="/>
          </p:cNvPr>
          <p:cNvSpPr/>
          <p:nvPr/>
        </p:nvSpPr>
        <p:spPr>
          <a:xfrm>
            <a:off x="5357818" y="1714488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Litros de Aceite consumibles</a:t>
            </a:r>
            <a:endParaRPr lang="es-ES" sz="1600" b="1" spc="50" dirty="0" smtClean="0">
              <a:ln w="11430"/>
              <a:latin typeface="Calibri" pitchFamily="34" charset="0"/>
            </a:endParaRPr>
          </a:p>
        </p:txBody>
      </p:sp>
      <p:sp>
        <p:nvSpPr>
          <p:cNvPr id="16" name="15 Rectángulo">
            <a:hlinkClick r:id="rId4" action="ppaction://hlinkpres?slideindex=1&amp;slidetitle="/>
          </p:cNvPr>
          <p:cNvSpPr/>
          <p:nvPr/>
        </p:nvSpPr>
        <p:spPr>
          <a:xfrm>
            <a:off x="857224" y="1714488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Servicios de Vulcanizadora</a:t>
            </a:r>
          </a:p>
        </p:txBody>
      </p:sp>
      <p:pic>
        <p:nvPicPr>
          <p:cNvPr id="17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785918" y="642918"/>
            <a:ext cx="55007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Taller  Garza</a:t>
            </a:r>
          </a:p>
          <a:p>
            <a:endParaRPr lang="es-ES" b="1" dirty="0" smtClean="0"/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Afinación y  reparación de frenos del Camión 3.5 de DIF.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 Reparación de crucetas y afinación  Unidad Dodge Van del DIF.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Reparación de Cadenas de tiempo  Unidad Ford Lobo de DIF.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Reparación de  Cadenas de tiempo de Nissan Tsuru de  Obras Publicas.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143108" y="3929066"/>
            <a:ext cx="47023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Taller   Tracción Total</a:t>
            </a:r>
          </a:p>
          <a:p>
            <a:pPr algn="ctr"/>
            <a:endParaRPr lang="es-ES" sz="2400" b="1" dirty="0" smtClean="0"/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Afinación de camión de Rescate  R1 de P. Civil</a:t>
            </a:r>
            <a:endParaRPr lang="es-MX" b="1" dirty="0"/>
          </a:p>
        </p:txBody>
      </p:sp>
      <p:pic>
        <p:nvPicPr>
          <p:cNvPr id="9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Gráfico"/>
          <p:cNvGraphicFramePr/>
          <p:nvPr/>
        </p:nvGraphicFramePr>
        <p:xfrm>
          <a:off x="214282" y="428604"/>
          <a:ext cx="7358114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2857488" y="0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 Febrero 2014</a:t>
            </a:r>
            <a:endParaRPr lang="es-E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0"/>
            <a:ext cx="1500166" cy="1214422"/>
          </a:xfrm>
          <a:prstGeom prst="rect">
            <a:avLst/>
          </a:prstGeom>
        </p:spPr>
      </p:pic>
      <p:pic>
        <p:nvPicPr>
          <p:cNvPr id="10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/>
        </p:nvGraphicFramePr>
        <p:xfrm>
          <a:off x="0" y="1928802"/>
          <a:ext cx="457200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"/>
          <p:cNvSpPr/>
          <p:nvPr/>
        </p:nvSpPr>
        <p:spPr>
          <a:xfrm>
            <a:off x="1500166" y="714356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Gráfica de consumo de aceites</a:t>
            </a:r>
            <a:endParaRPr lang="es-ES" sz="28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214290"/>
            <a:ext cx="1143008" cy="1276350"/>
          </a:xfrm>
          <a:prstGeom prst="rect">
            <a:avLst/>
          </a:prstGeom>
        </p:spPr>
      </p:pic>
      <p:graphicFrame>
        <p:nvGraphicFramePr>
          <p:cNvPr id="8" name="7 Gráfico"/>
          <p:cNvGraphicFramePr/>
          <p:nvPr/>
        </p:nvGraphicFramePr>
        <p:xfrm>
          <a:off x="4643438" y="1928802"/>
          <a:ext cx="450056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0" y="1500174"/>
            <a:ext cx="4500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spc="50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Aceite de usado en el mes de Enero 2014</a:t>
            </a:r>
            <a:endParaRPr lang="es-ES" sz="1600" b="1" spc="5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43406" y="1500174"/>
            <a:ext cx="4500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spc="50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Aceite usado en el mes de Febrero 2014</a:t>
            </a:r>
            <a:endParaRPr lang="es-ES" sz="1600" b="1" spc="5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/>
        </p:nvGraphicFramePr>
        <p:xfrm>
          <a:off x="428596" y="2049442"/>
          <a:ext cx="3999252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"/>
          <p:cNvSpPr/>
          <p:nvPr/>
        </p:nvSpPr>
        <p:spPr>
          <a:xfrm>
            <a:off x="714348" y="357166"/>
            <a:ext cx="7500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Gráfica de consumo de aceites por Secretaría o Direcciones</a:t>
            </a:r>
            <a:endParaRPr lang="es-ES" sz="28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214290"/>
            <a:ext cx="1143008" cy="1276350"/>
          </a:xfrm>
          <a:prstGeom prst="rect">
            <a:avLst/>
          </a:prstGeom>
        </p:spPr>
      </p:pic>
      <p:graphicFrame>
        <p:nvGraphicFramePr>
          <p:cNvPr id="8" name="7 Gráfico"/>
          <p:cNvGraphicFramePr/>
          <p:nvPr/>
        </p:nvGraphicFramePr>
        <p:xfrm>
          <a:off x="4572000" y="2049442"/>
          <a:ext cx="407196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714348" y="1620814"/>
            <a:ext cx="3071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Aceite para motores a Diesel </a:t>
            </a:r>
            <a:endParaRPr lang="es-ES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857752" y="1620814"/>
            <a:ext cx="35004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Aceite para motores a Gasolina</a:t>
            </a:r>
            <a:endParaRPr lang="es-ES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6396335"/>
            <a:ext cx="2500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Juárez </a:t>
            </a:r>
            <a:r>
              <a:rPr lang="es-ES" sz="2400" b="1" dirty="0" smtClean="0">
                <a:solidFill>
                  <a:srgbClr val="002060"/>
                </a:solidFill>
                <a:latin typeface="Brush Script MT" pitchFamily="66" charset="0"/>
              </a:rPr>
              <a:t>Cambia</a:t>
            </a:r>
            <a:endParaRPr lang="es-MX" sz="2400" dirty="0">
              <a:solidFill>
                <a:srgbClr val="002060"/>
              </a:solidFill>
            </a:endParaRPr>
          </a:p>
        </p:txBody>
      </p:sp>
      <p:pic>
        <p:nvPicPr>
          <p:cNvPr id="12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357158" y="2000240"/>
          <a:ext cx="421484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>
            <a:hlinkClick r:id="rId3" action="ppaction://hlinkpres?slideindex=1&amp;slidetitle="/>
          </p:cNvPr>
          <p:cNvSpPr/>
          <p:nvPr/>
        </p:nvSpPr>
        <p:spPr>
          <a:xfrm>
            <a:off x="714348" y="785794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Gráfica de parches usados del 02 al 23 de Enero del 2014.</a:t>
            </a:r>
          </a:p>
        </p:txBody>
      </p:sp>
      <p:graphicFrame>
        <p:nvGraphicFramePr>
          <p:cNvPr id="8" name="7 Gráfico"/>
          <p:cNvGraphicFramePr/>
          <p:nvPr/>
        </p:nvGraphicFramePr>
        <p:xfrm>
          <a:off x="4714876" y="2000240"/>
          <a:ext cx="392909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8 Rectángulo"/>
          <p:cNvSpPr/>
          <p:nvPr/>
        </p:nvSpPr>
        <p:spPr>
          <a:xfrm>
            <a:off x="7572396" y="0"/>
            <a:ext cx="1343028" cy="7143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pres?slideindex=31&amp;slidetitle=Diapositiva 31"/>
              </a:rPr>
              <a:t>EVIDENCIA</a:t>
            </a:r>
            <a:endParaRPr lang="es-MX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2500306"/>
            <a:ext cx="847437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000" b="1" dirty="0" smtClean="0"/>
              <a:t>DIRECCION DE PARQUES,</a:t>
            </a:r>
          </a:p>
          <a:p>
            <a:pPr algn="ctr"/>
            <a:r>
              <a:rPr lang="es-ES" sz="6000" b="1" dirty="0" smtClean="0"/>
              <a:t> ORNATO  Y FORESTACION</a:t>
            </a:r>
          </a:p>
          <a:p>
            <a:pPr algn="ctr"/>
            <a:r>
              <a:rPr lang="es-ES" sz="6000" b="1" dirty="0" smtClean="0"/>
              <a:t>ACCIONES FEBRERO</a:t>
            </a:r>
            <a:br>
              <a:rPr lang="es-ES" sz="6000" b="1" dirty="0" smtClean="0"/>
            </a:br>
            <a:r>
              <a:rPr lang="es-ES" sz="6000" b="1" dirty="0" smtClean="0"/>
              <a:t>2014</a:t>
            </a:r>
            <a:endParaRPr lang="es-MX" sz="6000" b="1" dirty="0"/>
          </a:p>
        </p:txBody>
      </p:sp>
      <p:sp>
        <p:nvSpPr>
          <p:cNvPr id="3" name="2 Rectángulo"/>
          <p:cNvSpPr/>
          <p:nvPr/>
        </p:nvSpPr>
        <p:spPr>
          <a:xfrm>
            <a:off x="214282" y="0"/>
            <a:ext cx="142876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8786842" y="0"/>
            <a:ext cx="142876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0" y="714356"/>
            <a:ext cx="9358346" cy="142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0" y="6143644"/>
            <a:ext cx="9358346" cy="142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8 Imagen" descr="Logo (sp)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71546"/>
            <a:ext cx="2428892" cy="1421895"/>
          </a:xfrm>
          <a:prstGeom prst="rect">
            <a:avLst/>
          </a:prstGeom>
        </p:spPr>
      </p:pic>
      <p:pic>
        <p:nvPicPr>
          <p:cNvPr id="10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928670"/>
            <a:ext cx="2000264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Acciones Febrero 2014</a:t>
            </a:r>
            <a:endParaRPr lang="es-E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948503"/>
              </p:ext>
            </p:extLst>
          </p:nvPr>
        </p:nvGraphicFramePr>
        <p:xfrm>
          <a:off x="0" y="1000110"/>
          <a:ext cx="9144032" cy="545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587"/>
                <a:gridCol w="2339587"/>
                <a:gridCol w="2339587"/>
                <a:gridCol w="2125271"/>
              </a:tblGrid>
              <a:tr h="642940">
                <a:tc>
                  <a:txBody>
                    <a:bodyPr/>
                    <a:lstStyle/>
                    <a:p>
                      <a:r>
                        <a:rPr lang="es-ES" dirty="0" smtClean="0"/>
                        <a:t>Acción</a:t>
                      </a:r>
                      <a:r>
                        <a:rPr lang="es-ES" baseline="0" dirty="0" smtClean="0"/>
                        <a:t> 1 FORESTACION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Meta Arboles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Realizado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Avance</a:t>
                      </a:r>
                      <a:endParaRPr lang="es-ES" dirty="0"/>
                    </a:p>
                  </a:txBody>
                  <a:tcPr/>
                </a:tc>
              </a:tr>
              <a:tr h="481586">
                <a:tc>
                  <a:txBody>
                    <a:bodyPr/>
                    <a:lstStyle/>
                    <a:p>
                      <a:r>
                        <a:rPr lang="es-ES" b="0" dirty="0" smtClean="0"/>
                        <a:t>Camellón Central: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481586">
                <a:tc>
                  <a:txBody>
                    <a:bodyPr/>
                    <a:lstStyle/>
                    <a:p>
                      <a:r>
                        <a:rPr lang="es-ES" b="0" dirty="0" smtClean="0"/>
                        <a:t>Camellón 3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542 </a:t>
                      </a:r>
                      <a:r>
                        <a:rPr lang="es-ES" dirty="0" err="1" smtClean="0"/>
                        <a:t>mts</a:t>
                      </a:r>
                      <a:r>
                        <a:rPr lang="es-ES" dirty="0" smtClean="0"/>
                        <a:t>/Pasto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</a:tr>
              <a:tr h="481586">
                <a:tc>
                  <a:txBody>
                    <a:bodyPr/>
                    <a:lstStyle/>
                    <a:p>
                      <a:r>
                        <a:rPr lang="es-ES" b="0" dirty="0" smtClean="0"/>
                        <a:t>Camellón 4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680 </a:t>
                      </a:r>
                      <a:r>
                        <a:rPr lang="es-ES" dirty="0" err="1" smtClean="0"/>
                        <a:t>mts</a:t>
                      </a:r>
                      <a:r>
                        <a:rPr lang="es-ES" dirty="0" smtClean="0"/>
                        <a:t>/Pasto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</a:tr>
              <a:tr h="481586">
                <a:tc>
                  <a:txBody>
                    <a:bodyPr/>
                    <a:lstStyle/>
                    <a:p>
                      <a:r>
                        <a:rPr lang="es-ES" b="0" dirty="0" smtClean="0"/>
                        <a:t>Camellón 5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426 </a:t>
                      </a:r>
                      <a:r>
                        <a:rPr lang="es-ES" dirty="0" err="1" smtClean="0"/>
                        <a:t>mts</a:t>
                      </a:r>
                      <a:r>
                        <a:rPr lang="es-ES" dirty="0" smtClean="0"/>
                        <a:t>/Pasto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</a:tr>
              <a:tr h="481586">
                <a:tc>
                  <a:txBody>
                    <a:bodyPr/>
                    <a:lstStyle/>
                    <a:p>
                      <a:r>
                        <a:rPr lang="es-ES" b="1" dirty="0" smtClean="0"/>
                        <a:t>**</a:t>
                      </a:r>
                      <a:r>
                        <a:rPr lang="es-ES" b="0" dirty="0" smtClean="0"/>
                        <a:t>Camellón 6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1,136 </a:t>
                      </a:r>
                      <a:r>
                        <a:rPr lang="es-ES" dirty="0" err="1" smtClean="0"/>
                        <a:t>mts</a:t>
                      </a:r>
                      <a:r>
                        <a:rPr lang="es-ES" dirty="0" smtClean="0"/>
                        <a:t>/Pasto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</a:tr>
              <a:tr h="481586">
                <a:tc>
                  <a:txBody>
                    <a:bodyPr/>
                    <a:lstStyle/>
                    <a:p>
                      <a:r>
                        <a:rPr lang="es-ES" b="0" dirty="0" smtClean="0"/>
                        <a:t>Camellón 3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42 cenizos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</a:tr>
              <a:tr h="481586">
                <a:tc>
                  <a:txBody>
                    <a:bodyPr/>
                    <a:lstStyle/>
                    <a:p>
                      <a:r>
                        <a:rPr lang="es-ES" b="0" dirty="0" smtClean="0"/>
                        <a:t>Camellón 4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69 cenizos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</a:tr>
              <a:tr h="481586">
                <a:tc>
                  <a:txBody>
                    <a:bodyPr/>
                    <a:lstStyle/>
                    <a:p>
                      <a:r>
                        <a:rPr lang="es-ES" b="0" dirty="0" smtClean="0"/>
                        <a:t>Camellón 5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48 cenizos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</a:tr>
              <a:tr h="481586">
                <a:tc>
                  <a:txBody>
                    <a:bodyPr/>
                    <a:lstStyle/>
                    <a:p>
                      <a:r>
                        <a:rPr lang="es-ES" b="0" dirty="0" smtClean="0"/>
                        <a:t>Camellón 6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114 cenizos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</a:tr>
              <a:tr h="481586">
                <a:tc>
                  <a:txBody>
                    <a:bodyPr/>
                    <a:lstStyle/>
                    <a:p>
                      <a:r>
                        <a:rPr lang="es-ES" b="0" dirty="0" smtClean="0"/>
                        <a:t>6</a:t>
                      </a:r>
                      <a:r>
                        <a:rPr lang="es-ES" b="0" baseline="0" dirty="0" smtClean="0"/>
                        <a:t> Plazas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120 árboles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80%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0" y="6488668"/>
            <a:ext cx="343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**Acción adicional al compromiso</a:t>
            </a:r>
            <a:endParaRPr lang="es-ES" b="1" dirty="0"/>
          </a:p>
        </p:txBody>
      </p:sp>
      <p:pic>
        <p:nvPicPr>
          <p:cNvPr id="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-142900"/>
            <a:ext cx="1428728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17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0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Acciones Febrero 2014</a:t>
            </a:r>
            <a:endParaRPr lang="es-E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520262"/>
              </p:ext>
            </p:extLst>
          </p:nvPr>
        </p:nvGraphicFramePr>
        <p:xfrm>
          <a:off x="2267744" y="764704"/>
          <a:ext cx="4145632" cy="421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16"/>
                <a:gridCol w="2072816"/>
              </a:tblGrid>
              <a:tr h="446348">
                <a:tc>
                  <a:txBody>
                    <a:bodyPr/>
                    <a:lstStyle/>
                    <a:p>
                      <a:r>
                        <a:rPr lang="es-ES" dirty="0" smtClean="0"/>
                        <a:t>Acción</a:t>
                      </a:r>
                      <a:r>
                        <a:rPr lang="es-ES" baseline="0" dirty="0" smtClean="0"/>
                        <a:t> 1 FORESTACION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Plantado</a:t>
                      </a:r>
                      <a:endParaRPr lang="es-ES" dirty="0"/>
                    </a:p>
                  </a:txBody>
                  <a:tcPr/>
                </a:tc>
              </a:tr>
              <a:tr h="446348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Ornato</a:t>
                      </a:r>
                      <a:r>
                        <a:rPr lang="es-ES" b="0" dirty="0" smtClean="0"/>
                        <a:t>: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446348">
                <a:tc>
                  <a:txBody>
                    <a:bodyPr/>
                    <a:lstStyle/>
                    <a:p>
                      <a:r>
                        <a:rPr lang="es-ES" b="0" dirty="0" smtClean="0"/>
                        <a:t>Ajillo Listado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/>
                </a:tc>
              </a:tr>
              <a:tr h="446348">
                <a:tc>
                  <a:txBody>
                    <a:bodyPr/>
                    <a:lstStyle/>
                    <a:p>
                      <a:r>
                        <a:rPr lang="es-ES" dirty="0" smtClean="0"/>
                        <a:t>Ajillo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25</a:t>
                      </a:r>
                      <a:endParaRPr lang="es-ES" dirty="0"/>
                    </a:p>
                  </a:txBody>
                  <a:tcPr/>
                </a:tc>
              </a:tr>
              <a:tr h="446348">
                <a:tc>
                  <a:txBody>
                    <a:bodyPr/>
                    <a:lstStyle/>
                    <a:p>
                      <a:r>
                        <a:rPr lang="es-ES" b="0" dirty="0" smtClean="0"/>
                        <a:t>Papiro Enano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</a:tr>
              <a:tr h="446348">
                <a:tc>
                  <a:txBody>
                    <a:bodyPr/>
                    <a:lstStyle/>
                    <a:p>
                      <a:r>
                        <a:rPr lang="es-ES" b="0" dirty="0" smtClean="0"/>
                        <a:t>Papiro Grande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66</a:t>
                      </a:r>
                      <a:endParaRPr lang="es-ES" dirty="0"/>
                    </a:p>
                  </a:txBody>
                  <a:tcPr/>
                </a:tc>
              </a:tr>
              <a:tr h="446348">
                <a:tc>
                  <a:txBody>
                    <a:bodyPr/>
                    <a:lstStyle/>
                    <a:p>
                      <a:r>
                        <a:rPr lang="es-ES" b="0" dirty="0" smtClean="0"/>
                        <a:t>Yucas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</a:tr>
              <a:tr h="446348">
                <a:tc>
                  <a:txBody>
                    <a:bodyPr/>
                    <a:lstStyle/>
                    <a:p>
                      <a:r>
                        <a:rPr lang="es-ES" b="0" dirty="0" smtClean="0"/>
                        <a:t>Palmas Abanico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</a:tr>
              <a:tr h="446348">
                <a:tc>
                  <a:txBody>
                    <a:bodyPr/>
                    <a:lstStyle/>
                    <a:p>
                      <a:r>
                        <a:rPr lang="es-ES" b="0" dirty="0" smtClean="0"/>
                        <a:t>Pensamientos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24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41129" y="5025153"/>
            <a:ext cx="84802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Estas plantas de ornato producidas en el vivero se sembraron en las siguientes colonias:</a:t>
            </a:r>
          </a:p>
          <a:p>
            <a:r>
              <a:rPr lang="es-ES" dirty="0" smtClean="0"/>
              <a:t>Plaza en la Col. San Miguelito</a:t>
            </a:r>
          </a:p>
          <a:p>
            <a:r>
              <a:rPr lang="es-ES" dirty="0" smtClean="0"/>
              <a:t>Plaza en remodelación Los Cometas</a:t>
            </a:r>
          </a:p>
          <a:p>
            <a:r>
              <a:rPr lang="es-ES" dirty="0" smtClean="0"/>
              <a:t>Plaza Fomerrey 131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0"/>
            <a:ext cx="1500166" cy="1214422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64593"/>
              </p:ext>
            </p:extLst>
          </p:nvPr>
        </p:nvGraphicFramePr>
        <p:xfrm>
          <a:off x="214282" y="428604"/>
          <a:ext cx="7493753" cy="595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58"/>
                <a:gridCol w="1423612"/>
                <a:gridCol w="1433897"/>
                <a:gridCol w="1035719"/>
                <a:gridCol w="14509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Dirección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Colonia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Tipo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Cantidad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Tipo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Carretera a Reynosa (Entrada a Santa Lucía)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Hacienda</a:t>
                      </a:r>
                      <a:r>
                        <a:rPr lang="es-ES" sz="1400" baseline="0" dirty="0" smtClean="0"/>
                        <a:t> Santa Lucia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Avenida(Lateral)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Encino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Hacienda Bella Vista</a:t>
                      </a:r>
                      <a:r>
                        <a:rPr lang="es-ES" sz="1400" baseline="0" dirty="0" smtClean="0"/>
                        <a:t> Cruz con Av. Ex </a:t>
                      </a:r>
                      <a:r>
                        <a:rPr lang="es-ES" sz="1400" baseline="0" dirty="0" err="1" smtClean="0"/>
                        <a:t>Hda</a:t>
                      </a:r>
                      <a:r>
                        <a:rPr lang="es-ES" sz="1400" baseline="0" dirty="0" smtClean="0"/>
                        <a:t>. El Rosario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ExHacienda</a:t>
                      </a:r>
                      <a:r>
                        <a:rPr kumimoji="0" lang="es-E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El Rosario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Plaza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Robles(2), Truenos(2)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Antiguo Camino a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Rancho Viejo  Y</a:t>
                      </a:r>
                      <a:r>
                        <a:rPr lang="es-ES" sz="1400" baseline="0" dirty="0" smtClean="0"/>
                        <a:t> Lomas De Ecuador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Col. Los Naranjos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Plaza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11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Truenos(4), Encinos(4)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Av.</a:t>
                      </a:r>
                      <a:r>
                        <a:rPr lang="es-ES" sz="1400" baseline="0" dirty="0" smtClean="0"/>
                        <a:t> La Escondida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Col. La Escondida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Camellón Central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33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Encinos(33)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Prol</a:t>
                      </a:r>
                      <a:r>
                        <a:rPr lang="es-ES" sz="1400" dirty="0" smtClean="0"/>
                        <a:t>. Pablo </a:t>
                      </a:r>
                      <a:r>
                        <a:rPr lang="es-ES" sz="1400" dirty="0" err="1" smtClean="0"/>
                        <a:t>Livas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Col. San Miguelito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Plaza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Encinos</a:t>
                      </a:r>
                      <a:r>
                        <a:rPr lang="es-ES" sz="1400" baseline="0" dirty="0" smtClean="0"/>
                        <a:t> Rojos(3), Robles(4)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Ave Eloy Cavazos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Camellón Central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15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Palo Blanco(10)</a:t>
                      </a:r>
                      <a:r>
                        <a:rPr lang="es-ES" sz="1400" baseline="0" dirty="0" smtClean="0"/>
                        <a:t>, Ébanos(5)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Sevilla Y</a:t>
                      </a:r>
                      <a:r>
                        <a:rPr lang="es-ES" sz="1400" baseline="0" dirty="0" smtClean="0"/>
                        <a:t> Ciudad Real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Col. Praderas San Juan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Plaza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13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Encinos(13)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Madrid Y Móstoles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Col. Praderas San Juan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Plaza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9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Encinos(9)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i="1" dirty="0" smtClean="0"/>
                        <a:t>Total</a:t>
                      </a:r>
                      <a:endParaRPr lang="es-E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i="1" dirty="0" smtClean="0"/>
                        <a:t>96</a:t>
                      </a:r>
                      <a:endParaRPr lang="es-E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419870" y="-80838"/>
            <a:ext cx="1868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Forestación</a:t>
            </a:r>
            <a:endParaRPr lang="es-ES" sz="2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214282" y="6488668"/>
            <a:ext cx="491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**Este mes se plantaron 6 variedades de árboles.</a:t>
            </a:r>
            <a:endParaRPr lang="es-ES" dirty="0"/>
          </a:p>
        </p:txBody>
      </p:sp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0"/>
            <a:ext cx="1500166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9155_478928275485360_187860206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0"/>
            <a:ext cx="3795204" cy="3429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8596" y="2500306"/>
            <a:ext cx="84827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92D050"/>
                </a:solidFill>
              </a:rPr>
              <a:t>Misión</a:t>
            </a:r>
          </a:p>
          <a:p>
            <a:pPr algn="ctr"/>
            <a:endParaRPr lang="es-ES_tradnl" b="1" dirty="0" smtClean="0">
              <a:solidFill>
                <a:srgbClr val="92D050"/>
              </a:solidFill>
            </a:endParaRPr>
          </a:p>
          <a:p>
            <a:pPr algn="ctr"/>
            <a:r>
              <a:rPr lang="es-ES_tradnl" b="1" dirty="0" smtClean="0">
                <a:solidFill>
                  <a:srgbClr val="92D050"/>
                </a:solidFill>
              </a:rPr>
              <a:t>Brindar Servicios Públicos de Calidad, contribuyendo al Desarrollo Sustentable del Municipio.</a:t>
            </a:r>
            <a:endParaRPr lang="es-ES_tradnl" b="1" dirty="0">
              <a:solidFill>
                <a:srgbClr val="92D05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85852" y="3857628"/>
            <a:ext cx="66500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70C0"/>
                </a:solidFill>
              </a:rPr>
              <a:t>Visión</a:t>
            </a:r>
          </a:p>
          <a:p>
            <a:pPr algn="ctr"/>
            <a:endParaRPr lang="es-ES_tradnl" b="1" dirty="0" smtClean="0">
              <a:solidFill>
                <a:srgbClr val="0070C0"/>
              </a:solidFill>
            </a:endParaRPr>
          </a:p>
          <a:p>
            <a:r>
              <a:rPr lang="es-ES_tradnl" b="1" dirty="0" smtClean="0">
                <a:solidFill>
                  <a:srgbClr val="0070C0"/>
                </a:solidFill>
              </a:rPr>
              <a:t>Perfilarnos como una Secretaría Honesta, Transparente y Solidaria.</a:t>
            </a:r>
            <a:endParaRPr lang="es-ES_tradnl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14480" y="4857760"/>
            <a:ext cx="572464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</a:rPr>
              <a:t>Valores</a:t>
            </a:r>
          </a:p>
          <a:p>
            <a:endParaRPr lang="es-ES_tradnl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Integridad del Personal.	Pasión por el Servicio.	</a:t>
            </a:r>
          </a:p>
          <a:p>
            <a:pPr algn="ctr"/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Perseverancia.	Solidaridad.</a:t>
            </a:r>
            <a:endParaRPr lang="es-ES_trad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844" y="0"/>
            <a:ext cx="214282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8643966" y="0"/>
            <a:ext cx="214282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0" y="214290"/>
            <a:ext cx="9144000" cy="2143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0" y="6503152"/>
            <a:ext cx="9144000" cy="2143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962" y="6304547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s-MX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MX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91433"/>
              </p:ext>
            </p:extLst>
          </p:nvPr>
        </p:nvGraphicFramePr>
        <p:xfrm>
          <a:off x="0" y="1142984"/>
          <a:ext cx="3786182" cy="5715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785"/>
                <a:gridCol w="1362397"/>
              </a:tblGrid>
              <a:tr h="44239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  <a:cs typeface="Microsoft Sans Serif" panose="020B0604020202020204" pitchFamily="34" charset="0"/>
                        </a:rPr>
                        <a:t>Concepto</a:t>
                      </a:r>
                      <a:endParaRPr lang="es-ES" sz="1200" dirty="0"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  <a:cs typeface="Microsoft Sans Serif" panose="020B0604020202020204" pitchFamily="34" charset="0"/>
                        </a:rPr>
                        <a:t>Cantidad</a:t>
                      </a:r>
                      <a:endParaRPr lang="es-ES" sz="1200" dirty="0"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</a:tr>
              <a:tr h="3512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Recurso Humano: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39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Cuadrillas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1 (Manuel Valdez)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12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Personal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12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12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Recurso Tiempo: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12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Días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20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12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Horas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 trabajadas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192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12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Recurso de Material: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12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Cenizos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273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12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Pasto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2,784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12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Tierra Negra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56 mts3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39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Recurso de  Máquinas y Herramientas: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12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Retroescavadora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12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Camión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082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Herramientas : 2 Carretillas, 6 Palas, 2 Picos, 2 Rastrillos, 4Escobas,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 13 conos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-500098" y="571480"/>
            <a:ext cx="37657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doni MT Condensed" panose="02070606080606020203" pitchFamily="18" charset="0"/>
                <a:cs typeface="Microsoft Sans Serif" panose="020B0604020202020204" pitchFamily="34" charset="0"/>
              </a:rPr>
              <a:t>       </a:t>
            </a:r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Bodoni MT Condensed" panose="02070606080606020203" pitchFamily="18" charset="0"/>
                <a:cs typeface="Microsoft Sans Serif" panose="020B0604020202020204" pitchFamily="34" charset="0"/>
              </a:rPr>
              <a:t>Recursos Utilizados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Bodoni MT Condensed" panose="020706060806060202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0"/>
            <a:ext cx="7967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dobe Gothic Std B" pitchFamily="34" charset="-128"/>
                <a:ea typeface="Adobe Gothic Std B" pitchFamily="34" charset="-128"/>
                <a:cs typeface="Microsoft Sans Serif" panose="020B0604020202020204" pitchFamily="34" charset="0"/>
              </a:rPr>
              <a:t>Acción 1” Forestación</a:t>
            </a:r>
            <a:r>
              <a:rPr lang="es-ES" dirty="0" smtClean="0">
                <a:latin typeface="Adobe Gothic Std B" pitchFamily="34" charset="-128"/>
                <a:ea typeface="Adobe Gothic Std B" pitchFamily="34" charset="-128"/>
                <a:cs typeface="Microsoft Sans Serif" panose="020B0604020202020204" pitchFamily="34" charset="0"/>
              </a:rPr>
              <a:t>”(Acciones en Camellón Central)</a:t>
            </a:r>
            <a:endParaRPr lang="es-ES" dirty="0">
              <a:latin typeface="Adobe Gothic Std B" pitchFamily="34" charset="-128"/>
              <a:ea typeface="Adobe Gothic Std B" pitchFamily="34" charset="-128"/>
              <a:cs typeface="Microsoft Sans Serif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55946" y="493187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3714744" y="571480"/>
            <a:ext cx="36583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doni MT Condensed" panose="02070606080606020203" pitchFamily="18" charset="0"/>
                <a:cs typeface="Microsoft Sans Serif" panose="020B0604020202020204" pitchFamily="34" charset="0"/>
              </a:rPr>
              <a:t>Actividades Realizadas</a:t>
            </a:r>
            <a:endParaRPr lang="es-E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Bodoni MT Condensed" panose="02070606080606020203" pitchFamily="18" charset="0"/>
              <a:cs typeface="Microsoft Sans Serif" panose="020B0604020202020204" pitchFamily="34" charset="0"/>
            </a:endParaRPr>
          </a:p>
          <a:p>
            <a:pPr algn="ctr"/>
            <a:endParaRPr lang="es-E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w Cen MT Condensed" panose="020B0606020104020203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79108"/>
              </p:ext>
            </p:extLst>
          </p:nvPr>
        </p:nvGraphicFramePr>
        <p:xfrm>
          <a:off x="3929058" y="1142984"/>
          <a:ext cx="3357586" cy="571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51"/>
                <a:gridCol w="2935635"/>
              </a:tblGrid>
              <a:tr h="283389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Nº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Actividades</a:t>
                      </a:r>
                      <a:endParaRPr lang="es-ES" sz="1200" dirty="0"/>
                    </a:p>
                  </a:txBody>
                  <a:tcPr/>
                </a:tc>
              </a:tr>
              <a:tr h="47231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Nivelación  y limpieza de tierra en camellón</a:t>
                      </a:r>
                      <a:endParaRPr lang="es-ES" sz="1200" dirty="0"/>
                    </a:p>
                  </a:txBody>
                  <a:tcPr/>
                </a:tc>
              </a:tr>
              <a:tr h="3831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Acarreo de tierra</a:t>
                      </a:r>
                      <a:endParaRPr lang="es-ES" sz="1200" dirty="0"/>
                    </a:p>
                  </a:txBody>
                  <a:tcPr/>
                </a:tc>
              </a:tr>
              <a:tr h="3831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Instalación de tierra</a:t>
                      </a:r>
                      <a:r>
                        <a:rPr lang="es-ES" sz="1200" baseline="0" dirty="0" smtClean="0"/>
                        <a:t> negra</a:t>
                      </a:r>
                      <a:endParaRPr lang="es-ES" sz="1200" dirty="0"/>
                    </a:p>
                  </a:txBody>
                  <a:tcPr/>
                </a:tc>
              </a:tr>
              <a:tr h="3831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Instalación de Pasto</a:t>
                      </a:r>
                      <a:endParaRPr lang="es-ES" sz="1200" dirty="0"/>
                    </a:p>
                  </a:txBody>
                  <a:tcPr/>
                </a:tc>
              </a:tr>
              <a:tr h="3831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Siembra de cenizos</a:t>
                      </a:r>
                      <a:endParaRPr lang="es-ES" sz="1200" dirty="0"/>
                    </a:p>
                  </a:txBody>
                  <a:tcPr/>
                </a:tc>
              </a:tr>
              <a:tr h="3831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6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Aplicación de tierra negra</a:t>
                      </a:r>
                      <a:endParaRPr lang="es-ES" sz="1200" dirty="0"/>
                    </a:p>
                  </a:txBody>
                  <a:tcPr/>
                </a:tc>
              </a:tr>
              <a:tr h="28338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7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Riego</a:t>
                      </a:r>
                      <a:endParaRPr lang="es-ES" sz="1200" dirty="0"/>
                    </a:p>
                  </a:txBody>
                  <a:tcPr/>
                </a:tc>
              </a:tr>
              <a:tr h="3831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8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Barrido</a:t>
                      </a:r>
                      <a:r>
                        <a:rPr lang="es-ES" sz="1200" baseline="0" dirty="0" smtClean="0"/>
                        <a:t> Manual</a:t>
                      </a:r>
                      <a:endParaRPr lang="es-ES" sz="1200" dirty="0"/>
                    </a:p>
                  </a:txBody>
                  <a:tcPr/>
                </a:tc>
              </a:tr>
              <a:tr h="3831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9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25 Cajetes</a:t>
                      </a:r>
                      <a:r>
                        <a:rPr lang="es-ES" sz="1200" baseline="0" dirty="0" smtClean="0"/>
                        <a:t>  en Palmas  C1, C2</a:t>
                      </a:r>
                    </a:p>
                  </a:txBody>
                  <a:tcPr/>
                </a:tc>
              </a:tr>
              <a:tr h="3831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10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72 Cajetes  en Cenizos C1, C2</a:t>
                      </a:r>
                      <a:endParaRPr lang="es-ES" sz="1200" dirty="0"/>
                    </a:p>
                  </a:txBody>
                  <a:tcPr/>
                </a:tc>
              </a:tr>
              <a:tr h="47231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11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1,240 </a:t>
                      </a:r>
                      <a:r>
                        <a:rPr lang="es-ES" sz="1200" dirty="0" err="1" smtClean="0"/>
                        <a:t>mts</a:t>
                      </a:r>
                      <a:r>
                        <a:rPr lang="es-ES" sz="1200" dirty="0" smtClean="0"/>
                        <a:t> lineales de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Bisel en </a:t>
                      </a:r>
                      <a:r>
                        <a:rPr lang="es-ES" sz="1200" baseline="0" dirty="0" smtClean="0"/>
                        <a:t> C1,C2 y C3</a:t>
                      </a:r>
                      <a:endParaRPr lang="es-ES" sz="1200" dirty="0"/>
                    </a:p>
                  </a:txBody>
                  <a:tcPr/>
                </a:tc>
              </a:tr>
              <a:tr h="47231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Recolección de  </a:t>
                      </a:r>
                      <a:r>
                        <a:rPr lang="es-ES" sz="1200" baseline="0" dirty="0" smtClean="0"/>
                        <a:t>p</a:t>
                      </a:r>
                      <a:r>
                        <a:rPr lang="es-ES" sz="1200" dirty="0" smtClean="0"/>
                        <a:t>iedras en Laterales C1</a:t>
                      </a:r>
                      <a:endParaRPr lang="es-ES" sz="1200" dirty="0"/>
                    </a:p>
                  </a:txBody>
                  <a:tcPr/>
                </a:tc>
              </a:tr>
              <a:tr h="383100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  <a:tr h="283389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  <p:pic>
        <p:nvPicPr>
          <p:cNvPr id="12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13936"/>
              </p:ext>
            </p:extLst>
          </p:nvPr>
        </p:nvGraphicFramePr>
        <p:xfrm>
          <a:off x="0" y="1357299"/>
          <a:ext cx="9144000" cy="300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979712"/>
                <a:gridCol w="2286000"/>
                <a:gridCol w="2286000"/>
              </a:tblGrid>
              <a:tr h="907676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Accion</a:t>
                      </a:r>
                      <a:r>
                        <a:rPr lang="es-ES" dirty="0" smtClean="0"/>
                        <a:t> 2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REHABILITACION CARRETERA CADEREYTA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Realizado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Avance</a:t>
                      </a:r>
                      <a:endParaRPr lang="es-ES" dirty="0"/>
                    </a:p>
                  </a:txBody>
                  <a:tcPr/>
                </a:tc>
              </a:tr>
              <a:tr h="497618">
                <a:tc>
                  <a:txBody>
                    <a:bodyPr/>
                    <a:lstStyle/>
                    <a:p>
                      <a:r>
                        <a:rPr lang="es-ES" dirty="0" smtClean="0"/>
                        <a:t>Relleno</a:t>
                      </a:r>
                      <a:r>
                        <a:rPr lang="es-ES" baseline="0" dirty="0" smtClean="0"/>
                        <a:t> de Cunetas: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595102">
                <a:tc>
                  <a:txBody>
                    <a:bodyPr/>
                    <a:lstStyle/>
                    <a:p>
                      <a:r>
                        <a:rPr lang="es-ES" dirty="0" smtClean="0"/>
                        <a:t>Relleno Cuneta 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Llenar el 100% (426m3/30 viajes de 14m3)</a:t>
                      </a:r>
                    </a:p>
                    <a:p>
                      <a:pPr algn="just"/>
                      <a:r>
                        <a:rPr lang="es-ES" sz="1800" dirty="0" smtClean="0"/>
                        <a:t>426m3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**Queda en</a:t>
                      </a:r>
                      <a:r>
                        <a:rPr lang="es-ES" baseline="0" dirty="0" smtClean="0"/>
                        <a:t> esta semana.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127219"/>
              </p:ext>
            </p:extLst>
          </p:nvPr>
        </p:nvGraphicFramePr>
        <p:xfrm>
          <a:off x="0" y="4357694"/>
          <a:ext cx="9144000" cy="250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220554">
                <a:tc>
                  <a:txBody>
                    <a:bodyPr/>
                    <a:lstStyle/>
                    <a:p>
                      <a:r>
                        <a:rPr lang="es-ES" dirty="0" smtClean="0"/>
                        <a:t>Acción</a:t>
                      </a:r>
                      <a:r>
                        <a:rPr lang="es-ES" baseline="0" dirty="0" smtClean="0"/>
                        <a:t> 3 </a:t>
                      </a:r>
                      <a:r>
                        <a:rPr lang="es-ES" baseline="0" dirty="0" err="1" smtClean="0"/>
                        <a:t>Mtto</a:t>
                      </a:r>
                      <a:r>
                        <a:rPr lang="es-ES" baseline="0" dirty="0" smtClean="0"/>
                        <a:t> Carretera a San Mateo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Realizado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Avance</a:t>
                      </a:r>
                      <a:endParaRPr lang="es-ES" dirty="0"/>
                    </a:p>
                  </a:txBody>
                  <a:tcPr/>
                </a:tc>
              </a:tr>
              <a:tr h="639876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Carr</a:t>
                      </a:r>
                      <a:r>
                        <a:rPr lang="es-ES" dirty="0" smtClean="0"/>
                        <a:t>. San Mateo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</a:tr>
              <a:tr h="63987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0"/>
            <a:ext cx="1500166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962" y="6304547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s-MX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MX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03150"/>
              </p:ext>
            </p:extLst>
          </p:nvPr>
        </p:nvGraphicFramePr>
        <p:xfrm>
          <a:off x="933285" y="1916832"/>
          <a:ext cx="3127906" cy="3868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379"/>
                <a:gridCol w="1125527"/>
              </a:tblGrid>
              <a:tr h="324481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  <a:cs typeface="Microsoft Sans Serif" panose="020B0604020202020204" pitchFamily="34" charset="0"/>
                        </a:rPr>
                        <a:t>Concepto</a:t>
                      </a:r>
                      <a:endParaRPr lang="es-ES" sz="1200" dirty="0"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  <a:cs typeface="Microsoft Sans Serif" panose="020B0604020202020204" pitchFamily="34" charset="0"/>
                        </a:rPr>
                        <a:t>Cantidad</a:t>
                      </a:r>
                      <a:endParaRPr lang="es-ES" sz="1200" dirty="0"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</a:tr>
              <a:tr h="3263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Recurso Humano: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3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Cuadrillas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3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Personal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46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3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Recurso de Material: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3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-----------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--------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3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----------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-------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3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Recurso de  Máquinas y Herramientas: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3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1 Pickup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3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Debrozadoras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3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Sans Serif" panose="020B0604020202020204" pitchFamily="34" charset="0"/>
                        </a:rPr>
                        <a:t>4 Carretilla ,  18 Yelmos, 18 palas, 24 escobas, 12 arañas,  32 machetes.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95536" y="1031415"/>
            <a:ext cx="37657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doni MT Condensed" panose="02070606080606020203" pitchFamily="18" charset="0"/>
                <a:cs typeface="Microsoft Sans Serif" panose="020B0604020202020204" pitchFamily="34" charset="0"/>
              </a:rPr>
              <a:t>       </a:t>
            </a:r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Bodoni MT Condensed" panose="02070606080606020203" pitchFamily="18" charset="0"/>
                <a:cs typeface="Microsoft Sans Serif" panose="020B0604020202020204" pitchFamily="34" charset="0"/>
              </a:rPr>
              <a:t>Recursos Utilizados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Bodoni MT Condensed" panose="020706060806060202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500042"/>
            <a:ext cx="7903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dobe Gothic Std B" pitchFamily="34" charset="-128"/>
                <a:ea typeface="Adobe Gothic Std B" pitchFamily="34" charset="-128"/>
                <a:cs typeface="Microsoft Sans Serif" panose="020B0604020202020204" pitchFamily="34" charset="0"/>
              </a:rPr>
              <a:t>Acción 3” </a:t>
            </a:r>
            <a:r>
              <a:rPr lang="es-ES" sz="3200" dirty="0" err="1" smtClean="0">
                <a:latin typeface="Adobe Gothic Std B" pitchFamily="34" charset="-128"/>
                <a:ea typeface="Adobe Gothic Std B" pitchFamily="34" charset="-128"/>
                <a:cs typeface="Microsoft Sans Serif" panose="020B0604020202020204" pitchFamily="34" charset="0"/>
              </a:rPr>
              <a:t>Mtto</a:t>
            </a:r>
            <a:r>
              <a:rPr lang="es-ES" sz="3200" dirty="0" smtClean="0">
                <a:latin typeface="Adobe Gothic Std B" pitchFamily="34" charset="-128"/>
                <a:ea typeface="Adobe Gothic Std B" pitchFamily="34" charset="-128"/>
                <a:cs typeface="Microsoft Sans Serif" panose="020B0604020202020204" pitchFamily="34" charset="0"/>
              </a:rPr>
              <a:t> Carretera a San Mateo”</a:t>
            </a:r>
            <a:endParaRPr lang="es-ES" sz="3200" dirty="0">
              <a:latin typeface="Adobe Gothic Std B" pitchFamily="34" charset="-128"/>
              <a:ea typeface="Adobe Gothic Std B" pitchFamily="34" charset="-128"/>
              <a:cs typeface="Microsoft Sans Serif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55946" y="493187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372181" y="1052736"/>
            <a:ext cx="36583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doni MT Condensed" panose="02070606080606020203" pitchFamily="18" charset="0"/>
                <a:cs typeface="Microsoft Sans Serif" panose="020B0604020202020204" pitchFamily="34" charset="0"/>
              </a:rPr>
              <a:t>Actividades Realizadas</a:t>
            </a:r>
            <a:endParaRPr lang="es-E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Bodoni MT Condensed" panose="02070606080606020203" pitchFamily="18" charset="0"/>
              <a:cs typeface="Microsoft Sans Serif" panose="020B0604020202020204" pitchFamily="34" charset="0"/>
            </a:endParaRPr>
          </a:p>
          <a:p>
            <a:pPr algn="ctr"/>
            <a:endParaRPr lang="es-E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w Cen MT Condensed" panose="020B0606020104020203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726961"/>
              </p:ext>
            </p:extLst>
          </p:nvPr>
        </p:nvGraphicFramePr>
        <p:xfrm>
          <a:off x="4572000" y="1893933"/>
          <a:ext cx="2864945" cy="347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2504905"/>
              </a:tblGrid>
              <a:tr h="247559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Nº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Actividades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Corte de pasto</a:t>
                      </a:r>
                      <a:r>
                        <a:rPr lang="es-ES" sz="1200" baseline="0" dirty="0" smtClean="0"/>
                        <a:t> con desbrozadora 147,712 </a:t>
                      </a:r>
                      <a:r>
                        <a:rPr lang="es-ES" sz="1200" baseline="0" dirty="0" err="1" smtClean="0"/>
                        <a:t>mts</a:t>
                      </a:r>
                      <a:r>
                        <a:rPr lang="es-ES" sz="1200" baseline="0" dirty="0" smtClean="0"/>
                        <a:t>  </a:t>
                      </a:r>
                      <a:r>
                        <a:rPr lang="es-ES" sz="1200" baseline="0" dirty="0" err="1" smtClean="0"/>
                        <a:t>aprox.de</a:t>
                      </a:r>
                      <a:r>
                        <a:rPr lang="es-ES" sz="1200" baseline="0" dirty="0" smtClean="0"/>
                        <a:t> Eloy Cavazos hasta Ejido la Lobita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Recolección de material/50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m3 aprox.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Recolección de llantas/  30 llantas recolectadas</a:t>
                      </a:r>
                      <a:endParaRPr lang="es-ES" sz="1200" dirty="0"/>
                    </a:p>
                  </a:txBody>
                  <a:tcPr/>
                </a:tc>
              </a:tr>
              <a:tr h="728731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Mtto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baseline="0" dirty="0" smtClean="0"/>
                        <a:t>en zona de grabación</a:t>
                      </a:r>
                      <a:r>
                        <a:rPr lang="es-ES" sz="1200" dirty="0" smtClean="0"/>
                        <a:t>, deshierbe</a:t>
                      </a:r>
                      <a:r>
                        <a:rPr lang="es-ES" sz="1200" baseline="0" dirty="0" smtClean="0"/>
                        <a:t> 6,500m2, </a:t>
                      </a:r>
                      <a:r>
                        <a:rPr lang="es-ES" sz="1200" dirty="0" smtClean="0"/>
                        <a:t>recolección</a:t>
                      </a:r>
                      <a:r>
                        <a:rPr lang="es-ES" sz="1200" baseline="0" dirty="0" smtClean="0"/>
                        <a:t> de hojas, barrido.</a:t>
                      </a:r>
                      <a:endParaRPr lang="es-ES" sz="1200" dirty="0"/>
                    </a:p>
                  </a:txBody>
                  <a:tcPr/>
                </a:tc>
              </a:tr>
              <a:tr h="12340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Días de trabajo : 8 días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  <a:tr h="139390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7800972" y="0"/>
            <a:ext cx="1343028" cy="7143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pres?slideindex=82&amp;slidetitle=Diapositiva 82"/>
              </a:rPr>
              <a:t>EVIDENCIA</a:t>
            </a:r>
            <a:endParaRPr lang="es-MX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8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43042" y="2643182"/>
            <a:ext cx="58777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5400" b="1" dirty="0" smtClean="0"/>
              <a:t>MANTENIMIENTO</a:t>
            </a:r>
            <a:br>
              <a:rPr lang="es-ES" sz="5400" b="1" dirty="0" smtClean="0"/>
            </a:br>
            <a:r>
              <a:rPr lang="es-ES" sz="5400" b="1" dirty="0" smtClean="0"/>
              <a:t>PUBLICO</a:t>
            </a:r>
          </a:p>
          <a:p>
            <a:pPr algn="ctr"/>
            <a:r>
              <a:rPr lang="es-ES" sz="5400" b="1" dirty="0" smtClean="0"/>
              <a:t>ACCIONES FEBRERO</a:t>
            </a:r>
            <a:br>
              <a:rPr lang="es-ES" sz="5400" b="1" dirty="0" smtClean="0"/>
            </a:br>
            <a:r>
              <a:rPr lang="es-ES" sz="5400" b="1" dirty="0" smtClean="0"/>
              <a:t>2014</a:t>
            </a:r>
            <a:endParaRPr lang="es-MX" sz="5400" b="1" dirty="0"/>
          </a:p>
        </p:txBody>
      </p:sp>
      <p:sp>
        <p:nvSpPr>
          <p:cNvPr id="3" name="2 Rectángulo"/>
          <p:cNvSpPr/>
          <p:nvPr/>
        </p:nvSpPr>
        <p:spPr>
          <a:xfrm>
            <a:off x="214282" y="0"/>
            <a:ext cx="142876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8786842" y="0"/>
            <a:ext cx="142876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0" y="714356"/>
            <a:ext cx="9358346" cy="142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0" y="6143644"/>
            <a:ext cx="9358346" cy="142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8 Imagen" descr="Logo (sp)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2428892" cy="1421895"/>
          </a:xfrm>
          <a:prstGeom prst="rect">
            <a:avLst/>
          </a:prstGeom>
        </p:spPr>
      </p:pic>
      <p:pic>
        <p:nvPicPr>
          <p:cNvPr id="10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928670"/>
            <a:ext cx="221457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345510"/>
              </p:ext>
            </p:extLst>
          </p:nvPr>
        </p:nvGraphicFramePr>
        <p:xfrm>
          <a:off x="1" y="-2"/>
          <a:ext cx="914399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914"/>
                <a:gridCol w="1600150"/>
                <a:gridCol w="945541"/>
                <a:gridCol w="1163745"/>
                <a:gridCol w="945541"/>
                <a:gridCol w="872808"/>
                <a:gridCol w="654608"/>
                <a:gridCol w="1106691"/>
              </a:tblGrid>
              <a:tr h="1030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Acción /</a:t>
                      </a:r>
                      <a:r>
                        <a:rPr lang="es-MX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Descripción</a:t>
                      </a:r>
                      <a:endParaRPr lang="es-MX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Recursos</a:t>
                      </a:r>
                      <a:r>
                        <a:rPr lang="es-MX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Utilizados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días laborados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Ubicación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  <a:r>
                        <a:rPr lang="es-MX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/ Meta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Avance</a:t>
                      </a:r>
                      <a:r>
                        <a:rPr lang="es-MX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del mes actual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s-MX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de avance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22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 HUERTOS(COMPOSTA)</a:t>
                      </a:r>
                      <a:endParaRPr lang="es-MX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1 Excavadora,</a:t>
                      </a:r>
                    </a:p>
                    <a:p>
                      <a:pPr algn="ctr"/>
                      <a:r>
                        <a:rPr lang="es-MX" sz="1100" b="1" dirty="0" err="1" smtClean="0"/>
                        <a:t>Rotomartillo</a:t>
                      </a:r>
                      <a:r>
                        <a:rPr lang="es-MX" sz="1100" b="1" dirty="0" smtClean="0"/>
                        <a:t>,</a:t>
                      </a:r>
                    </a:p>
                    <a:p>
                      <a:pPr algn="ctr"/>
                      <a:r>
                        <a:rPr lang="es-MX" sz="1100" b="1" dirty="0" smtClean="0"/>
                        <a:t>1 </a:t>
                      </a:r>
                      <a:r>
                        <a:rPr lang="es-MX" sz="1100" b="1" dirty="0" err="1" smtClean="0"/>
                        <a:t>Camion</a:t>
                      </a:r>
                      <a:r>
                        <a:rPr lang="es-MX" sz="1100" b="1" baseline="0" dirty="0" smtClean="0"/>
                        <a:t> de volteo</a:t>
                      </a:r>
                      <a:endParaRPr lang="es-MX" sz="1100" b="1" dirty="0" smtClean="0"/>
                    </a:p>
                    <a:p>
                      <a:pPr algn="ctr"/>
                      <a:endParaRPr lang="es-MX" sz="11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Los</a:t>
                      </a:r>
                      <a:r>
                        <a:rPr lang="es-MX" sz="1100" b="1" baseline="0" dirty="0" smtClean="0"/>
                        <a:t> Huertos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Hoyo </a:t>
                      </a:r>
                    </a:p>
                    <a:p>
                      <a:pPr algn="ctr"/>
                      <a:r>
                        <a:rPr lang="es-MX" sz="1100" b="1" dirty="0" smtClean="0"/>
                        <a:t>10</a:t>
                      </a:r>
                      <a:r>
                        <a:rPr lang="es-MX" sz="1100" b="1" baseline="0" dirty="0" smtClean="0"/>
                        <a:t> x 10</a:t>
                      </a:r>
                    </a:p>
                    <a:p>
                      <a:pPr algn="ctr"/>
                      <a:r>
                        <a:rPr lang="es-MX" sz="1100" b="1" baseline="0" dirty="0" smtClean="0"/>
                        <a:t>5 </a:t>
                      </a:r>
                      <a:r>
                        <a:rPr lang="es-MX" sz="1100" b="1" baseline="0" dirty="0" err="1" smtClean="0"/>
                        <a:t>mts</a:t>
                      </a:r>
                      <a:r>
                        <a:rPr lang="es-MX" sz="1100" b="1" baseline="0" dirty="0" smtClean="0"/>
                        <a:t>. Profundidad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45%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45%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EN PROCESO</a:t>
                      </a:r>
                      <a:endParaRPr lang="es-MX" sz="11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5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BRECHA LAS</a:t>
                      </a:r>
                      <a:r>
                        <a:rPr lang="es-MX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LAJAS EN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LOMAS DEL SOL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smtClean="0"/>
                        <a:t>MOTO CONFORMADORA  1 CAMIONES DE VOLTEO RETRO</a:t>
                      </a:r>
                      <a:endParaRPr lang="es-MX" sz="11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CAMINO A LAS LAJAS</a:t>
                      </a:r>
                    </a:p>
                    <a:p>
                      <a:pPr algn="ctr"/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2 KM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15%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50%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EN PROCESO</a:t>
                      </a:r>
                      <a:endParaRPr lang="es-MX" sz="11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22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LOMAS</a:t>
                      </a:r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SOL(CALLES Y SECC.)</a:t>
                      </a:r>
                      <a:endParaRPr lang="es-MX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1 MOTOCONFORMADORA</a:t>
                      </a:r>
                    </a:p>
                    <a:p>
                      <a:pPr algn="ctr"/>
                      <a:r>
                        <a:rPr lang="es-ES" sz="1100" b="1" dirty="0" smtClean="0"/>
                        <a:t>4</a:t>
                      </a:r>
                      <a:r>
                        <a:rPr lang="es-ES" sz="1100" b="1" baseline="0" dirty="0" smtClean="0"/>
                        <a:t> CAMIONES DE VOLTEO</a:t>
                      </a:r>
                      <a:endParaRPr lang="es-ES" sz="11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12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LOMAS</a:t>
                      </a:r>
                      <a:r>
                        <a:rPr lang="es-ES" sz="1100" b="1" baseline="0" dirty="0" smtClean="0"/>
                        <a:t> DEL SOL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4</a:t>
                      </a:r>
                      <a:r>
                        <a:rPr lang="es-ES" sz="1100" b="1" baseline="0" dirty="0" smtClean="0"/>
                        <a:t> KM LINEALES APROX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20%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100%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TERMINADO</a:t>
                      </a:r>
                      <a:endParaRPr lang="es-MX" sz="11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14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ARROYO</a:t>
                      </a:r>
                      <a:r>
                        <a:rPr lang="es-MX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 RANCHITO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(MONTE KRISTAL)</a:t>
                      </a:r>
                      <a:endParaRPr lang="es-MX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/>
                        <a:t> 1</a:t>
                      </a:r>
                      <a:r>
                        <a:rPr lang="es-MX" sz="1100" b="1" baseline="0" dirty="0" smtClean="0"/>
                        <a:t> </a:t>
                      </a:r>
                      <a:r>
                        <a:rPr lang="es-MX" sz="1100" b="1" dirty="0" smtClean="0"/>
                        <a:t>RETROEXCAVADORA,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smtClean="0"/>
                        <a:t>3</a:t>
                      </a:r>
                      <a:r>
                        <a:rPr lang="es-ES" sz="1100" b="1" baseline="0" dirty="0" smtClean="0"/>
                        <a:t> CAMIONES DE VOLTEO</a:t>
                      </a:r>
                      <a:endParaRPr lang="es-MX" sz="1100" b="1" dirty="0" smtClean="0"/>
                    </a:p>
                    <a:p>
                      <a:pPr algn="ctr"/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10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MONTE KRISTAL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400 MTS APROX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70%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70%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PROCESO</a:t>
                      </a:r>
                      <a:endParaRPr lang="es-MX" sz="11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CALLE</a:t>
                      </a:r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MONTE EVEREST</a:t>
                      </a:r>
                      <a:endParaRPr lang="es-MX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1 RETROEXCAVADORA</a:t>
                      </a:r>
                      <a:r>
                        <a:rPr lang="es-ES" sz="1100" b="1" baseline="0" dirty="0" smtClean="0"/>
                        <a:t> 1 </a:t>
                      </a:r>
                      <a:r>
                        <a:rPr lang="es-ES" sz="1100" b="1" dirty="0" smtClean="0"/>
                        <a:t>MOTOCONFORMADORA</a:t>
                      </a:r>
                      <a:r>
                        <a:rPr lang="es-ES" sz="1100" b="1" baseline="0" dirty="0" smtClean="0"/>
                        <a:t>  </a:t>
                      </a:r>
                    </a:p>
                    <a:p>
                      <a:pPr algn="ctr"/>
                      <a:r>
                        <a:rPr lang="es-ES" sz="1100" b="1" baseline="0" dirty="0" smtClean="0"/>
                        <a:t>4 CAMIONES DE VOLTEO</a:t>
                      </a:r>
                      <a:endParaRPr lang="es-ES" sz="11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70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MONTE</a:t>
                      </a:r>
                      <a:r>
                        <a:rPr lang="es-MX" sz="1100" b="1" baseline="0" dirty="0" smtClean="0"/>
                        <a:t> EVEREST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1</a:t>
                      </a:r>
                      <a:r>
                        <a:rPr lang="es-ES" sz="1100" b="1" baseline="0" dirty="0" smtClean="0"/>
                        <a:t> KM APROX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90%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90%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PROCESO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42844" y="1000108"/>
            <a:ext cx="8429652" cy="973927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all" spc="-150" normalizeH="0" noProof="0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Trabajos varios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all" spc="-150" normalizeH="0" noProof="0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apoyo con retro  a ornato para plaza en san miguelito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all" spc="-150" normalizeH="0" noProof="0" dirty="0" smtClean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2 Imagen" descr="Imagen 1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3714776" cy="2286016"/>
          </a:xfrm>
          <a:prstGeom prst="rect">
            <a:avLst/>
          </a:prstGeom>
        </p:spPr>
      </p:pic>
      <p:pic>
        <p:nvPicPr>
          <p:cNvPr id="6" name="5 Imagen" descr="Imagen 1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714488"/>
            <a:ext cx="3500462" cy="2214578"/>
          </a:xfrm>
          <a:prstGeom prst="rect">
            <a:avLst/>
          </a:prstGeom>
        </p:spPr>
      </p:pic>
      <p:pic>
        <p:nvPicPr>
          <p:cNvPr id="7" name="6 Imagen" descr="Imagen 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4572008"/>
            <a:ext cx="2770869" cy="2285992"/>
          </a:xfrm>
          <a:prstGeom prst="rect">
            <a:avLst/>
          </a:prstGeom>
        </p:spPr>
      </p:pic>
      <p:pic>
        <p:nvPicPr>
          <p:cNvPr id="9" name="8 Imagen" descr="Imagen 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4500546"/>
            <a:ext cx="3357554" cy="2357454"/>
          </a:xfrm>
          <a:prstGeom prst="rect">
            <a:avLst/>
          </a:prstGeom>
        </p:spPr>
      </p:pic>
      <p:pic>
        <p:nvPicPr>
          <p:cNvPr id="10" name="9 Imagen" descr="Imagen 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4572008"/>
            <a:ext cx="3143272" cy="2285992"/>
          </a:xfrm>
          <a:prstGeom prst="rect">
            <a:avLst/>
          </a:prstGeom>
        </p:spPr>
      </p:pic>
      <p:sp>
        <p:nvSpPr>
          <p:cNvPr id="11" name="Rectangle 3"/>
          <p:cNvSpPr txBox="1">
            <a:spLocks/>
          </p:cNvSpPr>
          <p:nvPr/>
        </p:nvSpPr>
        <p:spPr>
          <a:xfrm>
            <a:off x="285720" y="4000504"/>
            <a:ext cx="8429652" cy="973927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all" spc="-150" normalizeH="0" noProof="0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Apoyo con pintar tambos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all" spc="-150" normalizeH="0" noProof="0" dirty="0" smtClean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785918" y="1"/>
            <a:ext cx="4929222" cy="642918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all" spc="-150" normalizeH="0" noProof="0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Trabajos varios </a:t>
            </a:r>
          </a:p>
        </p:txBody>
      </p:sp>
      <p:pic>
        <p:nvPicPr>
          <p:cNvPr id="3" name="2 Imagen" descr="Imagen 1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34396"/>
            <a:ext cx="3071802" cy="2351794"/>
          </a:xfrm>
          <a:prstGeom prst="rect">
            <a:avLst/>
          </a:prstGeom>
        </p:spPr>
      </p:pic>
      <p:pic>
        <p:nvPicPr>
          <p:cNvPr id="4" name="3 Imagen" descr="Imagen 1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8726" y="1357298"/>
            <a:ext cx="2786082" cy="2461316"/>
          </a:xfrm>
          <a:prstGeom prst="rect">
            <a:avLst/>
          </a:prstGeom>
        </p:spPr>
      </p:pic>
      <p:pic>
        <p:nvPicPr>
          <p:cNvPr id="5" name="4 Imagen" descr="Imagen 11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1345048"/>
            <a:ext cx="3143240" cy="2512580"/>
          </a:xfrm>
          <a:prstGeom prst="rect">
            <a:avLst/>
          </a:prstGeom>
        </p:spPr>
      </p:pic>
      <p:sp>
        <p:nvSpPr>
          <p:cNvPr id="6" name="Rectangle 3"/>
          <p:cNvSpPr txBox="1">
            <a:spLocks/>
          </p:cNvSpPr>
          <p:nvPr/>
        </p:nvSpPr>
        <p:spPr>
          <a:xfrm>
            <a:off x="571472" y="3357562"/>
            <a:ext cx="9858412" cy="973927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E</a:t>
            </a:r>
            <a:r>
              <a:rPr sz="28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laboracion  de puertas y ventanas de corralon</a:t>
            </a:r>
            <a:endParaRPr kumimoji="0" lang="es-ES" sz="28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10 Imagen" descr="Imagen 0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206" y="4259492"/>
            <a:ext cx="2643206" cy="2500306"/>
          </a:xfrm>
          <a:prstGeom prst="rect">
            <a:avLst/>
          </a:prstGeom>
        </p:spPr>
      </p:pic>
      <p:pic>
        <p:nvPicPr>
          <p:cNvPr id="12" name="11 Imagen" descr="Imagen 09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5850" y="4259492"/>
            <a:ext cx="2714644" cy="2500330"/>
          </a:xfrm>
          <a:prstGeom prst="rect">
            <a:avLst/>
          </a:prstGeom>
        </p:spPr>
      </p:pic>
      <p:pic>
        <p:nvPicPr>
          <p:cNvPr id="13" name="12 Imagen" descr="Imagen 09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71932" y="4259492"/>
            <a:ext cx="3000396" cy="2500330"/>
          </a:xfrm>
          <a:prstGeom prst="rect">
            <a:avLst/>
          </a:prstGeom>
        </p:spPr>
      </p:pic>
      <p:pic>
        <p:nvPicPr>
          <p:cNvPr id="10" name="0 Imagen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0"/>
            <a:ext cx="1500166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0 Imagen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  <p:pic>
        <p:nvPicPr>
          <p:cNvPr id="15" name="0 Imagen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428728" y="357166"/>
            <a:ext cx="6072230" cy="688175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all" spc="-150" normalizeH="0" noProof="0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Trabajos varios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32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INSTALACION  DE TOLDOS</a:t>
            </a:r>
            <a:r>
              <a:rPr kumimoji="0" lang="es-ES" sz="3200" b="1" i="0" u="none" strike="noStrike" kern="1200" cap="all" spc="-150" normalizeH="0" noProof="0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2 Imagen" descr="Imagen 12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142984"/>
            <a:ext cx="2714644" cy="2357454"/>
          </a:xfrm>
          <a:prstGeom prst="rect">
            <a:avLst/>
          </a:prstGeom>
        </p:spPr>
      </p:pic>
      <p:pic>
        <p:nvPicPr>
          <p:cNvPr id="4" name="3 Imagen" descr="Imagen 12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2984"/>
            <a:ext cx="2857488" cy="2381270"/>
          </a:xfrm>
          <a:prstGeom prst="rect">
            <a:avLst/>
          </a:prstGeom>
        </p:spPr>
      </p:pic>
      <p:pic>
        <p:nvPicPr>
          <p:cNvPr id="5" name="4 Imagen" descr="Imagen 18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976" y="1142984"/>
            <a:ext cx="3429024" cy="2357454"/>
          </a:xfrm>
          <a:prstGeom prst="rect">
            <a:avLst/>
          </a:prstGeom>
        </p:spPr>
      </p:pic>
      <p:pic>
        <p:nvPicPr>
          <p:cNvPr id="8" name="7 Imagen" descr="Imagen 2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143380"/>
            <a:ext cx="4214842" cy="2714620"/>
          </a:xfrm>
          <a:prstGeom prst="rect">
            <a:avLst/>
          </a:prstGeom>
        </p:spPr>
      </p:pic>
      <p:pic>
        <p:nvPicPr>
          <p:cNvPr id="12" name="11 Imagen" descr="Imagen 2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4143380"/>
            <a:ext cx="4071966" cy="2714620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500034" y="3500438"/>
            <a:ext cx="8229600" cy="74689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 smtClean="0">
                <a:ln>
                  <a:noFill/>
                </a:ln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INSTALACION DE TOLDO, TARIMAS Y LONA DE JUÁREZ  EN LA PLAZA DE LA COL. EX HACIENDA EL ROSARIO PARA LA ENTREGA OFICIAL</a:t>
            </a:r>
            <a:endParaRPr kumimoji="0" lang="es-ES" sz="2400" b="1" i="0" u="none" strike="noStrike" kern="1200" cap="none" spc="-150" normalizeH="0" baseline="0" noProof="0" dirty="0">
              <a:ln>
                <a:noFill/>
              </a:ln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>
          <a:xfrm>
            <a:off x="1285852" y="428604"/>
            <a:ext cx="6072230" cy="111680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all" spc="-150" normalizeH="0" noProof="0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Trabajos varios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32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Limpia de  </a:t>
            </a:r>
            <a:r>
              <a:rPr kumimoji="0" sz="3200" b="1" i="0" u="none" strike="noStrike" kern="1200" cap="all" spc="-150" normalizeH="0" noProof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Area conalep</a:t>
            </a:r>
            <a:r>
              <a:rPr kumimoji="0" lang="es-ES" sz="3200" b="1" i="0" u="none" strike="noStrike" kern="1200" cap="all" spc="-150" normalizeH="0" noProof="0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6 Imagen" descr="Imagen 1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643049"/>
            <a:ext cx="7358082" cy="2590767"/>
          </a:xfrm>
          <a:prstGeom prst="rect">
            <a:avLst/>
          </a:prstGeom>
        </p:spPr>
      </p:pic>
      <p:pic>
        <p:nvPicPr>
          <p:cNvPr id="8" name="7 Imagen" descr="Imagen 12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4643446"/>
            <a:ext cx="7072362" cy="2214554"/>
          </a:xfrm>
          <a:prstGeom prst="rect">
            <a:avLst/>
          </a:prstGeom>
        </p:spPr>
      </p:pic>
      <p:pic>
        <p:nvPicPr>
          <p:cNvPr id="9" name="8 Imagen" descr="Imagen 12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6" y="1142984"/>
            <a:ext cx="1571604" cy="1714512"/>
          </a:xfrm>
          <a:prstGeom prst="rect">
            <a:avLst/>
          </a:prstGeom>
        </p:spPr>
      </p:pic>
      <p:pic>
        <p:nvPicPr>
          <p:cNvPr id="10" name="9 Imagen" descr="Imagen 12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928933"/>
            <a:ext cx="1714480" cy="1792447"/>
          </a:xfrm>
          <a:prstGeom prst="rect">
            <a:avLst/>
          </a:prstGeom>
        </p:spPr>
      </p:pic>
      <p:pic>
        <p:nvPicPr>
          <p:cNvPr id="11" name="10 Imagen" descr="Imagen 12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7511" y="4714884"/>
            <a:ext cx="1813429" cy="2143116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357422" y="421481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FOTOS DEL 5 FEB.</a:t>
            </a:r>
            <a:endParaRPr lang="es-ES" b="1" dirty="0"/>
          </a:p>
        </p:txBody>
      </p:sp>
      <p:pic>
        <p:nvPicPr>
          <p:cNvPr id="14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14290"/>
            <a:ext cx="8229600" cy="9676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CARGANDO MATERIAL DE RIO PARA LAS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COLONIAS LOMAS DEL SOL Y M. KRISTAL</a:t>
            </a:r>
            <a:endParaRPr kumimoji="0" lang="es-ES" sz="24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2 Imagen" descr="Imagen 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1214422"/>
            <a:ext cx="4867952" cy="5380410"/>
          </a:xfrm>
          <a:prstGeom prst="rect">
            <a:avLst/>
          </a:prstGeom>
        </p:spPr>
      </p:pic>
      <p:pic>
        <p:nvPicPr>
          <p:cNvPr id="4" name="3 Imagen" descr="Imagen 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214421"/>
            <a:ext cx="3643338" cy="2907559"/>
          </a:xfrm>
          <a:prstGeom prst="rect">
            <a:avLst/>
          </a:prstGeom>
        </p:spPr>
      </p:pic>
      <p:pic>
        <p:nvPicPr>
          <p:cNvPr id="5" name="4 Imagen" descr="Imagen 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214818"/>
            <a:ext cx="3571900" cy="235743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800972" y="0"/>
            <a:ext cx="1343028" cy="7143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pres?slideindex=95&amp;slidetitle=Diapositiva 95"/>
              </a:rPr>
              <a:t>EVIDENCIA</a:t>
            </a:r>
            <a:endParaRPr lang="es-MX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8840"/>
              </p:ext>
            </p:extLst>
          </p:nvPr>
        </p:nvGraphicFramePr>
        <p:xfrm>
          <a:off x="-2" y="857232"/>
          <a:ext cx="9144001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532"/>
                <a:gridCol w="1581261"/>
                <a:gridCol w="1719689"/>
                <a:gridCol w="1220902"/>
                <a:gridCol w="1656625"/>
                <a:gridCol w="1140992"/>
              </a:tblGrid>
              <a:tr h="834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Acción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Arbotante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luminarias</a:t>
                      </a:r>
                      <a:r>
                        <a:rPr lang="es-ES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existentes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Luminarias</a:t>
                      </a:r>
                      <a:r>
                        <a:rPr lang="es-ES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Encendidas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Tiempo</a:t>
                      </a:r>
                      <a:r>
                        <a:rPr lang="es-ES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sin funcionar 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Reparación de luminaria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de Avance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088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Escondida</a:t>
                      </a:r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r>
                        <a:rPr lang="es-E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(Incluye la plaza)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s-E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años 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80 (20</a:t>
                      </a:r>
                      <a:r>
                        <a:rPr lang="es-E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de la Av. Principal</a:t>
                      </a:r>
                      <a:br>
                        <a:rPr lang="es-ES" sz="1200" b="1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10 de la Plaza</a:t>
                      </a:r>
                      <a:br>
                        <a:rPr lang="es-ES" sz="1200" b="1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50 de las calles de la Colonia</a:t>
                      </a:r>
                      <a:endParaRPr lang="es-MX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lang="es-MX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7572396" cy="78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660066"/>
              </a:buClr>
              <a:buSzPct val="100000"/>
              <a:buFont typeface="Arial" charset="0"/>
              <a:buNone/>
            </a:pPr>
            <a:r>
              <a:rPr lang="en-GB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>“</a:t>
            </a:r>
            <a:r>
              <a:rPr lang="en-GB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>Alumbrado</a:t>
            </a:r>
            <a:r>
              <a:rPr lang="en-GB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>”</a:t>
            </a:r>
            <a:endParaRPr lang="en-GB" sz="45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8840"/>
              </p:ext>
            </p:extLst>
          </p:nvPr>
        </p:nvGraphicFramePr>
        <p:xfrm>
          <a:off x="0" y="3000372"/>
          <a:ext cx="914400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609"/>
                <a:gridCol w="1116794"/>
                <a:gridCol w="1214562"/>
                <a:gridCol w="1188501"/>
                <a:gridCol w="1240623"/>
                <a:gridCol w="1124214"/>
                <a:gridCol w="1024763"/>
                <a:gridCol w="945935"/>
              </a:tblGrid>
              <a:tr h="58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Acción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Arbotante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luminarias</a:t>
                      </a:r>
                      <a:r>
                        <a:rPr lang="es-ES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existentes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Luminarias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Apagadas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Luminarias encendidas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Recurso</a:t>
                      </a:r>
                      <a:r>
                        <a:rPr lang="es-ES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Humano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Recurso Maquinaria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Tiempo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de Avance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209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Brigada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Infonavit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Francisco Villa</a:t>
                      </a:r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E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  <a:p>
                      <a:pPr algn="ctr"/>
                      <a:endParaRPr lang="es-E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2 electricistas</a:t>
                      </a:r>
                      <a:b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2  ayudantes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2 Grúas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7 Días de tiempo Completo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lang="es-MX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8840"/>
              </p:ext>
            </p:extLst>
          </p:nvPr>
        </p:nvGraphicFramePr>
        <p:xfrm>
          <a:off x="0" y="4714860"/>
          <a:ext cx="9144001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125"/>
                <a:gridCol w="1272214"/>
                <a:gridCol w="1192700"/>
                <a:gridCol w="1113187"/>
                <a:gridCol w="1113187"/>
                <a:gridCol w="1113187"/>
                <a:gridCol w="1510754"/>
                <a:gridCol w="874647"/>
              </a:tblGrid>
              <a:tr h="834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Acción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Arbotante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luminarias</a:t>
                      </a:r>
                      <a:r>
                        <a:rPr lang="es-ES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existentes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Luminarias</a:t>
                      </a:r>
                      <a:r>
                        <a:rPr lang="es-ES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Encendidas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Luminarias apagadas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Recurso</a:t>
                      </a:r>
                      <a:r>
                        <a:rPr lang="es-ES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Humano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Recurso</a:t>
                      </a:r>
                      <a:r>
                        <a:rPr lang="es-ES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Maquinaria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Tiempo</a:t>
                      </a:r>
                      <a:r>
                        <a:rPr lang="es-ES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Invertido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de Avance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088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Ave.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Julio Cisneros</a:t>
                      </a:r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1 electricista</a:t>
                      </a:r>
                    </a:p>
                    <a:p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1 ayudante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1 Grúa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4 días de tiempo</a:t>
                      </a:r>
                      <a:r>
                        <a:rPr lang="es-E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completo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7572396" y="0"/>
            <a:ext cx="1343028" cy="7143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&amp;slidetitle=Diapositiva 1"/>
              </a:rPr>
              <a:t>EVIDENCIA</a:t>
            </a:r>
            <a:endParaRPr lang="es-MX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000760" y="0"/>
            <a:ext cx="1343028" cy="7143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pres?slideindex=4&amp;slidetitle=Diapositiva 4"/>
              </a:rPr>
              <a:t>MATERIAL INVERTIDO</a:t>
            </a:r>
            <a:endParaRPr lang="es-MX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2285992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/>
              <a:t>INTECO</a:t>
            </a:r>
            <a:br>
              <a:rPr lang="es-ES" sz="7200" b="1" dirty="0" smtClean="0"/>
            </a:br>
            <a:r>
              <a:rPr lang="es-ES" sz="7200" b="1" dirty="0" smtClean="0"/>
              <a:t>ACCIONES FEBRERO</a:t>
            </a:r>
            <a:br>
              <a:rPr lang="es-ES" sz="7200" b="1" dirty="0" smtClean="0"/>
            </a:br>
            <a:r>
              <a:rPr lang="es-ES" sz="7200" b="1" dirty="0" smtClean="0"/>
              <a:t>2014</a:t>
            </a:r>
            <a:endParaRPr lang="es-MX" sz="7200" b="1" dirty="0"/>
          </a:p>
        </p:txBody>
      </p:sp>
      <p:sp>
        <p:nvSpPr>
          <p:cNvPr id="3" name="2 Rectángulo"/>
          <p:cNvSpPr/>
          <p:nvPr/>
        </p:nvSpPr>
        <p:spPr>
          <a:xfrm>
            <a:off x="214282" y="0"/>
            <a:ext cx="142876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8786842" y="0"/>
            <a:ext cx="142876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0" y="714356"/>
            <a:ext cx="9358346" cy="142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0" y="6143644"/>
            <a:ext cx="9358346" cy="142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928670"/>
            <a:ext cx="2143108" cy="2071678"/>
          </a:xfrm>
          <a:prstGeom prst="rect">
            <a:avLst/>
          </a:prstGeom>
        </p:spPr>
      </p:pic>
      <p:pic>
        <p:nvPicPr>
          <p:cNvPr id="9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000109"/>
            <a:ext cx="2752464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COL.SAN MIGUELITO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69547"/>
              </p:ext>
            </p:extLst>
          </p:nvPr>
        </p:nvGraphicFramePr>
        <p:xfrm>
          <a:off x="0" y="1500174"/>
          <a:ext cx="4500562" cy="1338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467"/>
                <a:gridCol w="3280095"/>
              </a:tblGrid>
              <a:tr h="28575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Forestación</a:t>
                      </a:r>
                      <a:r>
                        <a:rPr lang="es-ES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972274">
                <a:tc>
                  <a:txBody>
                    <a:bodyPr/>
                    <a:lstStyle/>
                    <a:p>
                      <a:r>
                        <a:rPr lang="es-ES" dirty="0" smtClean="0"/>
                        <a:t>2 Arboles</a:t>
                      </a:r>
                    </a:p>
                    <a:p>
                      <a:r>
                        <a:rPr lang="es-ES" dirty="0" smtClean="0"/>
                        <a:t>3</a:t>
                      </a:r>
                      <a:r>
                        <a:rPr lang="es-ES" baseline="0" dirty="0" smtClean="0"/>
                        <a:t> Laureles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s-ES" dirty="0" smtClean="0"/>
                        <a:t>Arboles</a:t>
                      </a:r>
                      <a:br>
                        <a:rPr lang="es-ES" dirty="0" smtClean="0"/>
                      </a:br>
                      <a:r>
                        <a:rPr lang="es-ES" dirty="0" smtClean="0"/>
                        <a:t>Laureles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015584"/>
              </p:ext>
            </p:extLst>
          </p:nvPr>
        </p:nvGraphicFramePr>
        <p:xfrm>
          <a:off x="4500562" y="1500174"/>
          <a:ext cx="4643438" cy="46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3286116"/>
              </a:tblGrid>
              <a:tr h="37144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AREA</a:t>
                      </a:r>
                      <a:r>
                        <a:rPr lang="es-ES" baseline="0" dirty="0" smtClean="0"/>
                        <a:t> DE JUEGOS</a:t>
                      </a:r>
                      <a:endParaRPr lang="es-MX" dirty="0"/>
                    </a:p>
                  </a:txBody>
                  <a:tcPr/>
                </a:tc>
              </a:tr>
              <a:tr h="519491">
                <a:tc>
                  <a:txBody>
                    <a:bodyPr/>
                    <a:lstStyle/>
                    <a:p>
                      <a:r>
                        <a:rPr lang="es-ES" dirty="0" smtClean="0"/>
                        <a:t>268</a:t>
                      </a:r>
                      <a:r>
                        <a:rPr lang="es-ES" baseline="0" dirty="0" smtClean="0"/>
                        <a:t> Llantas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 Pirámide</a:t>
                      </a:r>
                      <a:endParaRPr lang="es-MX" dirty="0"/>
                    </a:p>
                  </a:txBody>
                  <a:tcPr/>
                </a:tc>
              </a:tr>
              <a:tr h="574586">
                <a:tc>
                  <a:txBody>
                    <a:bodyPr/>
                    <a:lstStyle/>
                    <a:p>
                      <a:r>
                        <a:rPr lang="es-ES" dirty="0" smtClean="0"/>
                        <a:t>28 llantas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 Macetones</a:t>
                      </a:r>
                      <a:endParaRPr lang="es-MX" dirty="0"/>
                    </a:p>
                  </a:txBody>
                  <a:tcPr/>
                </a:tc>
              </a:tr>
              <a:tr h="1068163">
                <a:tc>
                  <a:txBody>
                    <a:bodyPr/>
                    <a:lstStyle/>
                    <a:p>
                      <a:r>
                        <a:rPr lang="es-ES" dirty="0" smtClean="0"/>
                        <a:t>178 llantas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 Serpiente</a:t>
                      </a:r>
                      <a:endParaRPr lang="es-MX" dirty="0"/>
                    </a:p>
                  </a:txBody>
                  <a:tcPr/>
                </a:tc>
              </a:tr>
              <a:tr h="1068163">
                <a:tc>
                  <a:txBody>
                    <a:bodyPr/>
                    <a:lstStyle/>
                    <a:p>
                      <a:r>
                        <a:rPr lang="es-ES" dirty="0" smtClean="0"/>
                        <a:t>10 llantas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Espiral</a:t>
                      </a:r>
                      <a:endParaRPr lang="es-MX" dirty="0"/>
                    </a:p>
                  </a:txBody>
                  <a:tcPr/>
                </a:tc>
              </a:tr>
              <a:tr h="1068163">
                <a:tc>
                  <a:txBody>
                    <a:bodyPr/>
                    <a:lstStyle/>
                    <a:p>
                      <a:r>
                        <a:rPr lang="es-ES" dirty="0" smtClean="0"/>
                        <a:t>9 llantas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 Elefantes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504858"/>
              </p:ext>
            </p:extLst>
          </p:nvPr>
        </p:nvGraphicFramePr>
        <p:xfrm>
          <a:off x="0" y="2857496"/>
          <a:ext cx="4500562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053"/>
                <a:gridCol w="3409509"/>
              </a:tblGrid>
              <a:tr h="4096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BANCAS</a:t>
                      </a:r>
                      <a:r>
                        <a:rPr lang="es-ES" baseline="0" dirty="0" smtClean="0"/>
                        <a:t> Y MESAS</a:t>
                      </a:r>
                      <a:endParaRPr lang="es-MX" dirty="0"/>
                    </a:p>
                  </a:txBody>
                  <a:tcPr/>
                </a:tc>
              </a:tr>
              <a:tr h="409644">
                <a:tc>
                  <a:txBody>
                    <a:bodyPr/>
                    <a:lstStyle/>
                    <a:p>
                      <a:r>
                        <a:rPr lang="es-ES" dirty="0" smtClean="0"/>
                        <a:t>24 llantas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 bancas dobles </a:t>
                      </a:r>
                      <a:endParaRPr lang="es-MX" dirty="0"/>
                    </a:p>
                  </a:txBody>
                  <a:tcPr/>
                </a:tc>
              </a:tr>
              <a:tr h="769083">
                <a:tc>
                  <a:txBody>
                    <a:bodyPr/>
                    <a:lstStyle/>
                    <a:p>
                      <a:r>
                        <a:rPr lang="es-ES" dirty="0" smtClean="0"/>
                        <a:t>9 llantas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 banca triple</a:t>
                      </a:r>
                      <a:endParaRPr lang="es-MX" dirty="0"/>
                    </a:p>
                  </a:txBody>
                  <a:tcPr/>
                </a:tc>
              </a:tr>
              <a:tr h="769083">
                <a:tc>
                  <a:txBody>
                    <a:bodyPr/>
                    <a:lstStyle/>
                    <a:p>
                      <a:r>
                        <a:rPr lang="es-ES" dirty="0" smtClean="0"/>
                        <a:t>21 llantas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r>
                        <a:rPr lang="es-ES" baseline="0" dirty="0" smtClean="0"/>
                        <a:t> mesa con 6 bancos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731088"/>
              </p:ext>
            </p:extLst>
          </p:nvPr>
        </p:nvGraphicFramePr>
        <p:xfrm>
          <a:off x="0" y="5190592"/>
          <a:ext cx="4500562" cy="166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435"/>
                <a:gridCol w="3273127"/>
              </a:tblGrid>
              <a:tr h="34142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MACETONES</a:t>
                      </a:r>
                      <a:endParaRPr lang="es-MX" dirty="0"/>
                    </a:p>
                  </a:txBody>
                  <a:tcPr/>
                </a:tc>
              </a:tr>
              <a:tr h="1301648">
                <a:tc>
                  <a:txBody>
                    <a:bodyPr/>
                    <a:lstStyle/>
                    <a:p>
                      <a:r>
                        <a:rPr lang="es-ES" dirty="0" smtClean="0"/>
                        <a:t>28</a:t>
                      </a:r>
                      <a:r>
                        <a:rPr lang="es-ES" baseline="0" dirty="0" smtClean="0"/>
                        <a:t> Llantas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14 Macetones instalaron de lado de la cancha polivalente y a lado de la serpiente.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0"/>
            <a:ext cx="1500166" cy="1214422"/>
          </a:xfrm>
          <a:prstGeom prst="rect">
            <a:avLst/>
          </a:prstGeom>
        </p:spPr>
      </p:pic>
      <p:pic>
        <p:nvPicPr>
          <p:cNvPr id="11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  <p:pic>
        <p:nvPicPr>
          <p:cNvPr id="10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338"/>
            <a:ext cx="2226876" cy="1444920"/>
          </a:xfrm>
        </p:spPr>
      </p:pic>
      <p:sp>
        <p:nvSpPr>
          <p:cNvPr id="2" name="CuadroTexto 1"/>
          <p:cNvSpPr txBox="1"/>
          <p:nvPr/>
        </p:nvSpPr>
        <p:spPr>
          <a:xfrm>
            <a:off x="4716016" y="6309320"/>
            <a:ext cx="257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Total de llantas 575 </a:t>
            </a:r>
            <a:r>
              <a:rPr lang="es-MX" dirty="0" err="1" smtClean="0"/>
              <a:t>aprox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LOS COMETAS</a:t>
            </a:r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0" y="928671"/>
          <a:ext cx="9144000" cy="312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796"/>
                <a:gridCol w="7797204"/>
              </a:tblGrid>
              <a:tr h="359123">
                <a:tc>
                  <a:txBody>
                    <a:bodyPr/>
                    <a:lstStyle/>
                    <a:p>
                      <a:r>
                        <a:rPr lang="es-ES" dirty="0" smtClean="0"/>
                        <a:t>Llantas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Juegos</a:t>
                      </a:r>
                      <a:endParaRPr lang="es-MX" dirty="0"/>
                    </a:p>
                  </a:txBody>
                  <a:tcPr/>
                </a:tc>
              </a:tr>
              <a:tr h="317710"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r>
                        <a:rPr lang="es-ES" baseline="0" dirty="0" smtClean="0"/>
                        <a:t> llantas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s-ES" dirty="0" smtClean="0"/>
                        <a:t>Gusano</a:t>
                      </a:r>
                      <a:r>
                        <a:rPr lang="es-ES" baseline="0" dirty="0" smtClean="0"/>
                        <a:t> (Instalado y pintado)</a:t>
                      </a:r>
                      <a:endParaRPr lang="es-MX" dirty="0"/>
                    </a:p>
                  </a:txBody>
                  <a:tcPr/>
                </a:tc>
              </a:tr>
              <a:tr h="317710">
                <a:tc>
                  <a:txBody>
                    <a:bodyPr/>
                    <a:lstStyle/>
                    <a:p>
                      <a:r>
                        <a:rPr lang="es-ES" dirty="0" smtClean="0"/>
                        <a:t>337 llantas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Pirámide </a:t>
                      </a:r>
                      <a:r>
                        <a:rPr lang="es-ES" baseline="0" dirty="0" smtClean="0"/>
                        <a:t>(Instalado y pintado)</a:t>
                      </a:r>
                      <a:endParaRPr lang="es-MX" dirty="0"/>
                    </a:p>
                  </a:txBody>
                  <a:tcPr/>
                </a:tc>
              </a:tr>
              <a:tr h="555992">
                <a:tc>
                  <a:txBody>
                    <a:bodyPr/>
                    <a:lstStyle/>
                    <a:p>
                      <a:r>
                        <a:rPr lang="es-ES" dirty="0" smtClean="0"/>
                        <a:t>40 llantas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2 </a:t>
                      </a:r>
                      <a:r>
                        <a:rPr lang="es-ES" dirty="0" err="1" smtClean="0"/>
                        <a:t>Bebeleches</a:t>
                      </a:r>
                      <a:r>
                        <a:rPr lang="es-ES" dirty="0" smtClean="0"/>
                        <a:t> </a:t>
                      </a:r>
                      <a:r>
                        <a:rPr lang="es-ES" baseline="0" dirty="0" smtClean="0"/>
                        <a:t>(Instalado y pintado)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</a:tr>
              <a:tr h="555992">
                <a:tc>
                  <a:txBody>
                    <a:bodyPr/>
                    <a:lstStyle/>
                    <a:p>
                      <a:r>
                        <a:rPr lang="es-ES" dirty="0" smtClean="0"/>
                        <a:t>9 llantas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3 elefantes  </a:t>
                      </a:r>
                      <a:r>
                        <a:rPr lang="es-ES" baseline="0" dirty="0" smtClean="0"/>
                        <a:t>(Instalado y pintado)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</a:tr>
              <a:tr h="750992">
                <a:tc>
                  <a:txBody>
                    <a:bodyPr/>
                    <a:lstStyle/>
                    <a:p>
                      <a:r>
                        <a:rPr lang="es-ES" dirty="0" smtClean="0"/>
                        <a:t>1500 </a:t>
                      </a:r>
                      <a:r>
                        <a:rPr lang="es-ES" dirty="0" err="1" smtClean="0"/>
                        <a:t>Aprox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 espera un estimado</a:t>
                      </a:r>
                      <a:r>
                        <a:rPr lang="es-ES" baseline="0" dirty="0" smtClean="0"/>
                        <a:t> de 1500 llantas ya se colocaron 64 llantas </a:t>
                      </a:r>
                      <a:r>
                        <a:rPr lang="es-ES" baseline="0" dirty="0" err="1" smtClean="0"/>
                        <a:t>iniciales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0" y="3729568"/>
          <a:ext cx="914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796"/>
                <a:gridCol w="7797204"/>
              </a:tblGrid>
              <a:tr h="359123">
                <a:tc>
                  <a:txBody>
                    <a:bodyPr/>
                    <a:lstStyle/>
                    <a:p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Juegos</a:t>
                      </a:r>
                      <a:endParaRPr lang="es-MX" dirty="0"/>
                    </a:p>
                  </a:txBody>
                  <a:tcPr/>
                </a:tc>
              </a:tr>
              <a:tr h="317710">
                <a:tc>
                  <a:txBody>
                    <a:bodyPr/>
                    <a:lstStyle/>
                    <a:p>
                      <a:r>
                        <a:rPr lang="es-ES" dirty="0" smtClean="0"/>
                        <a:t>63</a:t>
                      </a:r>
                      <a:r>
                        <a:rPr lang="es-ES" baseline="0" dirty="0" smtClean="0"/>
                        <a:t> Llantas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s-ES" dirty="0" smtClean="0"/>
                        <a:t>3</a:t>
                      </a:r>
                      <a:r>
                        <a:rPr lang="es-ES" baseline="0" dirty="0" smtClean="0"/>
                        <a:t> Mesas con Bancos se instalaron y pintaron, pero se espera agregar mas en puntos clave (6 juegos de mesas mas)</a:t>
                      </a:r>
                      <a:endParaRPr lang="es-MX" dirty="0"/>
                    </a:p>
                  </a:txBody>
                  <a:tcPr/>
                </a:tc>
              </a:tr>
              <a:tr h="317710">
                <a:tc>
                  <a:txBody>
                    <a:bodyPr/>
                    <a:lstStyle/>
                    <a:p>
                      <a:r>
                        <a:rPr lang="es-ES" dirty="0" smtClean="0"/>
                        <a:t>60</a:t>
                      </a:r>
                      <a:r>
                        <a:rPr lang="es-ES" baseline="0" dirty="0" smtClean="0"/>
                        <a:t> llantas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r>
                        <a:rPr lang="es-ES" baseline="0" dirty="0" smtClean="0"/>
                        <a:t> Bancas Dobles (Instalado y pintado) se esperan por lo menos 10 bancas más por hacer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7572396" y="0"/>
            <a:ext cx="1343028" cy="7143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12&amp;slidetitle=Diapositiva 112"/>
              </a:rPr>
              <a:t>EVIDENCIA</a:t>
            </a:r>
            <a:endParaRPr lang="es-MX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59632" y="5733256"/>
            <a:ext cx="268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Total de llantas 2023 </a:t>
            </a:r>
            <a:r>
              <a:rPr lang="es-MX" dirty="0" err="1" smtClean="0"/>
              <a:t>aprox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88294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Siniestros, Inspección a carretoneros</a:t>
            </a:r>
          </a:p>
          <a:p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lotes baldíos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3" descr="189155_478928275485360_1878602061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3096" y="27272"/>
            <a:ext cx="1043640" cy="91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737157"/>
              </p:ext>
            </p:extLst>
          </p:nvPr>
        </p:nvGraphicFramePr>
        <p:xfrm>
          <a:off x="0" y="1714488"/>
          <a:ext cx="9144000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654"/>
                <a:gridCol w="2588190"/>
                <a:gridCol w="2165599"/>
                <a:gridCol w="2567557"/>
              </a:tblGrid>
              <a:tr h="91945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Siniestros Pagados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Daños</a:t>
                      </a:r>
                      <a:r>
                        <a:rPr lang="es-ES" baseline="0" dirty="0" smtClean="0"/>
                        <a:t> Municipales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Total</a:t>
                      </a:r>
                      <a:r>
                        <a:rPr lang="es-ES" baseline="0" dirty="0" smtClean="0"/>
                        <a:t> de Ingresos en el mes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Acumulado</a:t>
                      </a:r>
                      <a:r>
                        <a:rPr lang="es-ES" baseline="0" dirty="0" smtClean="0"/>
                        <a:t> de ingresos </a:t>
                      </a:r>
                      <a:endParaRPr lang="es-MX" dirty="0"/>
                    </a:p>
                  </a:txBody>
                  <a:tcPr anchor="ctr"/>
                </a:tc>
              </a:tr>
              <a:tr h="108081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02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es-MX" sz="1600" baseline="0" dirty="0" smtClean="0"/>
                        <a:t>1 metro de cordón de banqueta.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s-MX" sz="1600" baseline="0" dirty="0" smtClean="0"/>
                        <a:t> Señalización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$2,435.00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$20,367.00</a:t>
                      </a:r>
                      <a:endParaRPr lang="es-MX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3714752"/>
            <a:ext cx="673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b="1" dirty="0" smtClean="0"/>
              <a:t>Inicio de actividad: Inspección de terrenos Baldíos (Particulares)</a:t>
            </a:r>
            <a:endParaRPr lang="es-MX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817380"/>
              </p:ext>
            </p:extLst>
          </p:nvPr>
        </p:nvGraphicFramePr>
        <p:xfrm>
          <a:off x="0" y="4214818"/>
          <a:ext cx="9144000" cy="170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714"/>
                <a:gridCol w="4236861"/>
                <a:gridCol w="2129425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Lotes</a:t>
                      </a:r>
                      <a:r>
                        <a:rPr lang="es-ES" sz="1600" baseline="0" dirty="0" smtClean="0"/>
                        <a:t> baldíos en proceso de requerimiento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Colonias</a:t>
                      </a:r>
                      <a:r>
                        <a:rPr lang="es-MX" sz="1600" baseline="0" dirty="0" smtClean="0"/>
                        <a:t>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Pendientes por Limpiar</a:t>
                      </a:r>
                      <a:endParaRPr lang="es-MX" sz="1600" dirty="0"/>
                    </a:p>
                  </a:txBody>
                  <a:tcPr/>
                </a:tc>
              </a:tr>
              <a:tr h="92300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37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Jardines</a:t>
                      </a:r>
                      <a:r>
                        <a:rPr lang="es-ES" sz="1600" baseline="0" dirty="0" smtClean="0"/>
                        <a:t> de la Silla, Garza y Garza,  San Roque, Fuentes de Juárez, Monte </a:t>
                      </a:r>
                      <a:r>
                        <a:rPr lang="es-ES" sz="1600" baseline="0" dirty="0" err="1" smtClean="0"/>
                        <a:t>Kristal</a:t>
                      </a:r>
                      <a:r>
                        <a:rPr lang="es-ES" sz="1600" baseline="0" dirty="0" smtClean="0"/>
                        <a:t>, Portal de Juárez, La Escondida 1er Sector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37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0" y="107154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b="1" dirty="0" smtClean="0"/>
              <a:t>Siniestros del Mes de Febrero</a:t>
            </a:r>
            <a:endParaRPr lang="es-MX" b="1" dirty="0"/>
          </a:p>
        </p:txBody>
      </p:sp>
      <p:sp>
        <p:nvSpPr>
          <p:cNvPr id="8" name="7 Rectángulo"/>
          <p:cNvSpPr/>
          <p:nvPr/>
        </p:nvSpPr>
        <p:spPr>
          <a:xfrm>
            <a:off x="0" y="6396335"/>
            <a:ext cx="2500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Juárez </a:t>
            </a:r>
            <a:r>
              <a:rPr lang="es-ES" sz="2400" b="1" dirty="0" smtClean="0">
                <a:solidFill>
                  <a:srgbClr val="002060"/>
                </a:solidFill>
                <a:latin typeface="Brush Script MT" pitchFamily="66" charset="0"/>
              </a:rPr>
              <a:t>Cambia</a:t>
            </a:r>
            <a:endParaRPr lang="es-MX" sz="2400" dirty="0">
              <a:solidFill>
                <a:srgbClr val="002060"/>
              </a:solidFill>
            </a:endParaRPr>
          </a:p>
        </p:txBody>
      </p:sp>
      <p:pic>
        <p:nvPicPr>
          <p:cNvPr id="9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190403"/>
              </p:ext>
            </p:extLst>
          </p:nvPr>
        </p:nvGraphicFramePr>
        <p:xfrm>
          <a:off x="0" y="1214422"/>
          <a:ext cx="9144000" cy="25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80"/>
                <a:gridCol w="2101062"/>
                <a:gridCol w="2185642"/>
                <a:gridCol w="2885116"/>
              </a:tblGrid>
              <a:tr h="1201247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Caballos Detenidos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Carretones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Total</a:t>
                      </a:r>
                      <a:r>
                        <a:rPr lang="es-ES" sz="1600" baseline="0" dirty="0" smtClean="0"/>
                        <a:t> de Multas Aplicadas y pagadas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Concepto</a:t>
                      </a:r>
                      <a:r>
                        <a:rPr lang="es-ES" sz="1600" baseline="0" dirty="0" smtClean="0"/>
                        <a:t> de Multas</a:t>
                      </a:r>
                      <a:endParaRPr lang="es-MX" sz="1600" dirty="0"/>
                    </a:p>
                  </a:txBody>
                  <a:tcPr/>
                </a:tc>
              </a:tr>
              <a:tr h="129908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05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02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Ambas</a:t>
                      </a:r>
                      <a:r>
                        <a:rPr lang="es-MX" sz="1600" baseline="0" dirty="0" smtClean="0"/>
                        <a:t> por no portar con el permiso correspondiente y recoger  escombro</a:t>
                      </a:r>
                      <a:endParaRPr lang="es-MX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14282" y="428604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Trabajos de Inspección y multas</a:t>
            </a:r>
            <a:r>
              <a:rPr lang="es-ES" b="1" dirty="0" smtClean="0"/>
              <a:t>.</a:t>
            </a:r>
            <a:endParaRPr lang="es-MX" b="1" dirty="0"/>
          </a:p>
        </p:txBody>
      </p:sp>
      <p:sp>
        <p:nvSpPr>
          <p:cNvPr id="4" name="3 Rectángulo"/>
          <p:cNvSpPr/>
          <p:nvPr/>
        </p:nvSpPr>
        <p:spPr>
          <a:xfrm>
            <a:off x="7572396" y="0"/>
            <a:ext cx="1343028" cy="7143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18&amp;slidetitle=Diapositiva 118"/>
              </a:rPr>
              <a:t>EVIDENCIA</a:t>
            </a:r>
            <a:endParaRPr lang="es-MX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2786058"/>
            <a:ext cx="77732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7200" b="1" dirty="0" smtClean="0"/>
              <a:t>INGENERIA VIAL</a:t>
            </a:r>
          </a:p>
          <a:p>
            <a:pPr algn="ctr"/>
            <a:r>
              <a:rPr lang="es-ES" sz="7200" b="1" dirty="0" smtClean="0"/>
              <a:t>ACCIONES FEBRERO</a:t>
            </a:r>
            <a:br>
              <a:rPr lang="es-ES" sz="7200" b="1" dirty="0" smtClean="0"/>
            </a:br>
            <a:r>
              <a:rPr lang="es-ES" sz="7200" b="1" dirty="0" smtClean="0"/>
              <a:t>2014</a:t>
            </a:r>
            <a:endParaRPr lang="es-MX" sz="7200" b="1" dirty="0"/>
          </a:p>
        </p:txBody>
      </p:sp>
      <p:sp>
        <p:nvSpPr>
          <p:cNvPr id="3" name="2 Rectángulo"/>
          <p:cNvSpPr/>
          <p:nvPr/>
        </p:nvSpPr>
        <p:spPr>
          <a:xfrm>
            <a:off x="214282" y="0"/>
            <a:ext cx="142876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8786842" y="0"/>
            <a:ext cx="142876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0" y="714356"/>
            <a:ext cx="9358346" cy="142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0" y="6143644"/>
            <a:ext cx="9358346" cy="142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8 Imagen" descr="Logo (sp)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2428892" cy="1421895"/>
          </a:xfrm>
          <a:prstGeom prst="rect">
            <a:avLst/>
          </a:prstGeom>
        </p:spPr>
      </p:pic>
      <p:pic>
        <p:nvPicPr>
          <p:cNvPr id="10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1000108"/>
            <a:ext cx="2357454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43180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/>
                <a:gridCol w="1857388"/>
                <a:gridCol w="4786346"/>
                <a:gridCol w="1500166"/>
              </a:tblGrid>
              <a:tr h="798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Fecha</a:t>
                      </a:r>
                      <a:endParaRPr lang="es-MX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Acción /Ubicación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Trabajo realizado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r>
                        <a:rPr lang="es-MX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Avanzado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05153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01/02/2014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Calle 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Margarita y Arturo B de la Garza</a:t>
                      </a:r>
                      <a:endParaRPr lang="es-MX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 revisaron los permisos de 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los tráiler que</a:t>
                      </a:r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 transportaban las vigas al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estadio por exceso de dimensiones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0716">
                <a:tc>
                  <a:txBody>
                    <a:bodyPr/>
                    <a:lstStyle/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Col. Valle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Sur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En el kínder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de dicha colonia se trazaron los cruces peatonales para que la madres de familia las pinten.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2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02/02/2014</a:t>
                      </a:r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Av. Eloy Cavazos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cerro la ave. En el tramo de carretera a San Mateo hasta carretera a San Roque con conos y traficamos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1584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04/02/2014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Arturo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B de la  Garza y Carretera a San Roque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 hizo levantamiento de daños al semáforo por un accidente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vial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5278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05/02/2014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Taller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 reconstruyeron 5 señales de 30 Km y una señal de zona escolar, se armaron 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5 señales de 30 km con tubo para su  instalación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650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06/02/2014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Av. Arturo B de la Garza y entrada a la tienda mi Tiendita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 le instalaron controles nuevos al semáforo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de la tienda y se puso a funcionar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1584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08/02/2014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Taller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armaron 2 señalamientos de alto para su instalación de 71x71 y de 5 de 30 km para la ave. San Roque  Arturo B de la Garza y Eloy Cavazos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2500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09/02/2014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Eloy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Cavazos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 cerro la ave. En el tramo de carretera a San Mateo hasta carretera a Sam Roque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con conos y traficamos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1"/>
          <a:ext cx="9144000" cy="661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76"/>
                <a:gridCol w="1714512"/>
                <a:gridCol w="5000660"/>
                <a:gridCol w="1285852"/>
              </a:tblGrid>
              <a:tr h="684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Fecha</a:t>
                      </a:r>
                      <a:endParaRPr lang="es-MX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Acción /Ubicación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Trabajo realizado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r>
                        <a:rPr lang="es-MX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Avanzado</a:t>
                      </a:r>
                      <a:endParaRPr lang="es-MX" sz="12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90566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10/02/14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Av. Arturo B de la Garza y Teófilo Salinas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 instalo 1 señal de alto de 71x71 reflejante con tubo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de 2x2x3.50 </a:t>
                      </a:r>
                      <a:r>
                        <a:rPr lang="es-E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mts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071">
                <a:tc>
                  <a:txBody>
                    <a:bodyPr/>
                    <a:lstStyle/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Av. Teófilo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Salinas y Benito Juárez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 instalo una señal de zona escolar y se reubico una señal al centro de camellón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0001">
                <a:tc>
                  <a:txBody>
                    <a:bodyPr/>
                    <a:lstStyle/>
                    <a:p>
                      <a:endParaRPr lang="es-MX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Pablo </a:t>
                      </a:r>
                      <a:r>
                        <a:rPr lang="es-ES" sz="1200" dirty="0" err="1" smtClean="0">
                          <a:latin typeface="Arial" pitchFamily="34" charset="0"/>
                          <a:cs typeface="Arial" pitchFamily="34" charset="0"/>
                        </a:rPr>
                        <a:t>Livas</a:t>
                      </a:r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 y Carretera a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San Mateo a Francisco. I Madero Sur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 instalaron 4 señales de 30 Km  con tubo de 2x2x3.00 </a:t>
                      </a:r>
                      <a:r>
                        <a:rPr lang="es-E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mts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7506">
                <a:tc>
                  <a:txBody>
                    <a:bodyPr/>
                    <a:lstStyle/>
                    <a:p>
                      <a:endParaRPr lang="es-MX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Carretera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San Roque y Circuito Valle Sur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 instalo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una señal de cruce peatonal de 71x71 con poste de 2x2x3.50 </a:t>
                      </a:r>
                      <a:r>
                        <a:rPr lang="es-E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mts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7789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11/02/2014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Arturo B de la Garza y Camino a la Paz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Al semáforo se le cambio una luz roja de flecha de </a:t>
                      </a:r>
                      <a:r>
                        <a:rPr lang="es-ES" sz="1200" dirty="0" err="1" smtClean="0">
                          <a:latin typeface="Arial" pitchFamily="34" charset="0"/>
                          <a:cs typeface="Arial" pitchFamily="34" charset="0"/>
                        </a:rPr>
                        <a:t>leeds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3895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12/022014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Eloy Cavazos y </a:t>
                      </a:r>
                      <a:r>
                        <a:rPr lang="es-ES" sz="1200" dirty="0" err="1" smtClean="0">
                          <a:latin typeface="Arial" pitchFamily="34" charset="0"/>
                          <a:cs typeface="Arial" pitchFamily="34" charset="0"/>
                        </a:rPr>
                        <a:t>Av</a:t>
                      </a:r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, Héctor Caballero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 instalaron 2 señales de cruce peatonal reflejantes de 71x71 con poste de 3.50 </a:t>
                      </a:r>
                      <a:r>
                        <a:rPr lang="es-ES" sz="1200" dirty="0" err="1" smtClean="0">
                          <a:latin typeface="Arial" pitchFamily="34" charset="0"/>
                          <a:cs typeface="Arial" pitchFamily="34" charset="0"/>
                        </a:rPr>
                        <a:t>mts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5557">
                <a:tc>
                  <a:txBody>
                    <a:bodyPr/>
                    <a:lstStyle/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Carretera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a Sn Roque en el tramo de Eloy Cavazos a la col. Reservas de san Roque 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 instalaron 5 señales de 30 km de 71x71 con postes de 3.50 </a:t>
                      </a:r>
                      <a:r>
                        <a:rPr lang="es-ES" sz="1200" dirty="0" err="1" smtClean="0">
                          <a:latin typeface="Arial" pitchFamily="34" charset="0"/>
                          <a:cs typeface="Arial" pitchFamily="34" charset="0"/>
                        </a:rPr>
                        <a:t>mts</a:t>
                      </a:r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 y 1 señal de cruce peatonal con poste de 3.50 </a:t>
                      </a:r>
                      <a:r>
                        <a:rPr lang="es-ES" sz="1200" dirty="0" err="1" smtClean="0">
                          <a:latin typeface="Arial" pitchFamily="34" charset="0"/>
                          <a:cs typeface="Arial" pitchFamily="34" charset="0"/>
                        </a:rPr>
                        <a:t>mts</a:t>
                      </a:r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 todo reflejante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4445">
                <a:tc>
                  <a:txBody>
                    <a:bodyPr/>
                    <a:lstStyle/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latin typeface="Arial" pitchFamily="34" charset="0"/>
                          <a:cs typeface="Arial" pitchFamily="34" charset="0"/>
                        </a:rPr>
                        <a:t>Av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Eloy Cavazos de la Col. Aurora hasta la brecha de </a:t>
                      </a:r>
                      <a:r>
                        <a:rPr lang="es-E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Zirandaro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 instalaron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3 señales de limite de peligro y una señal de parada de camiones urbanos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97470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76"/>
                <a:gridCol w="1714512"/>
                <a:gridCol w="4929222"/>
                <a:gridCol w="1357290"/>
              </a:tblGrid>
              <a:tr h="759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Fecha</a:t>
                      </a:r>
                      <a:endParaRPr lang="es-MX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Acción /Ubicación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Trabajo realizado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r>
                        <a:rPr lang="es-MX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Avanzado</a:t>
                      </a:r>
                      <a:endParaRPr lang="es-MX" sz="12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6529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13/02/2014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Carretera San Roque y Circuito Valle Sur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 instalaron 2 señales de parada de camiones urbanos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9735">
                <a:tc>
                  <a:txBody>
                    <a:bodyPr/>
                    <a:lstStyle/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carretera san Roque y Arturo b de la garza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 checo el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colado de la base de concreto para el semáforo que fue derribado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834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14/02/2014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Descanso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Descanso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3133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15/02/2014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Av. Acueducto y Av. Coahuila.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hizo un levantamiento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Instalación de un semáforo.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9735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Av. Eloy Cavazos y Ex hacienda el Rosario.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checo la Avenida por reportes de vecinos manifestando que los automovilistas no respetan el semáforo y no pueden salir del fraccionamiento.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7925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16/02/2014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Av. Eloy Cavazos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Juárez de rol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cerro dicha Avenida con conos y traficamos.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3133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17/02/2014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 Cisneros y Carretera San Mateo.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fallas del transformador se quemo el control del semáforo, se instalo otro control programado y se cableo de otro transformador así mismo de instalaron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 </a:t>
                      </a:r>
                      <a:r>
                        <a:rPr lang="es-MX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mts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cable # 12.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9735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18/02/2014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 Cisneros y Carretera a San Mateo.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Obras del drenaje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pluvial, el semáforo se puso en preventivo y se acomodaron los señalamientos y se acomodaron los señalamientos de desviación.</a:t>
                      </a: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21033"/>
              </p:ext>
            </p:extLst>
          </p:nvPr>
        </p:nvGraphicFramePr>
        <p:xfrm>
          <a:off x="0" y="785791"/>
          <a:ext cx="9358346" cy="60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769"/>
                <a:gridCol w="1754702"/>
                <a:gridCol w="4679206"/>
                <a:gridCol w="1754669"/>
              </a:tblGrid>
              <a:tr h="1037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Fecha</a:t>
                      </a:r>
                      <a:endParaRPr lang="es-MX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Acción /Ubicación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Trabajo realizado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Evidencia</a:t>
                      </a:r>
                      <a:endParaRPr lang="es-MX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46780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19/02/2014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Teófilo Salinas y Arturo B. de la Garza.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Se instalo un señalamiento de ceda el paso.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7502">
                <a:tc>
                  <a:txBody>
                    <a:bodyPr/>
                    <a:lstStyle/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Arturo B.</a:t>
                      </a:r>
                      <a:r>
                        <a:rPr lang="es-MX" sz="1200" baseline="0" dirty="0" smtClean="0">
                          <a:latin typeface="Arial" pitchFamily="34" charset="0"/>
                          <a:cs typeface="Arial" pitchFamily="34" charset="0"/>
                        </a:rPr>
                        <a:t> de la Garza y Col. Coahuila a Av. Las Torres.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Se Retiraron anuncios por estar mal ubicados.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6347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20/02/2014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Arturo B. de la Garza por Agustín Melgar.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Se Checo el semáforo por encontrarse apagado</a:t>
                      </a:r>
                      <a:r>
                        <a:rPr lang="es-MX" sz="1200" baseline="0" dirty="0" smtClean="0">
                          <a:latin typeface="Arial" pitchFamily="34" charset="0"/>
                          <a:cs typeface="Arial" pitchFamily="34" charset="0"/>
                        </a:rPr>
                        <a:t> ya que le cortaron la corriente.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4214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21/02/2014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Descanso.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Descanso.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1937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22/02/2014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Av. Eloy Cavazos.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 Evento Juárez de rol se cerro dicha Avenida con conos y Traficamos.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7572396" y="0"/>
            <a:ext cx="1343028" cy="7143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21&amp;slidetitle=Diapositiva 121"/>
              </a:rPr>
              <a:t>EVIDENCIA</a:t>
            </a:r>
            <a:endParaRPr lang="es-MX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8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-36512" y="-76944"/>
            <a:ext cx="9144000" cy="78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660066"/>
              </a:buClr>
              <a:buSzPct val="100000"/>
              <a:buFont typeface="Arial" charset="0"/>
              <a:buNone/>
            </a:pPr>
            <a:r>
              <a:rPr lang="en-GB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>“Inf. Francisco Villa”</a:t>
            </a:r>
            <a:endParaRPr lang="en-GB" sz="45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9 CuadroTexto"/>
          <p:cNvSpPr txBox="1"/>
          <p:nvPr/>
        </p:nvSpPr>
        <p:spPr>
          <a:xfrm>
            <a:off x="669100" y="1547495"/>
            <a:ext cx="804723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Mts.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de cable Aluminio 2+1, 2 Líneas forradas y 1 desnuda	: </a:t>
            </a:r>
            <a:r>
              <a:rPr lang="es-MX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Mts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de cable de Aluminio 1 sola línea forrada en calibre #8	: 7</a:t>
            </a:r>
            <a:r>
              <a:rPr lang="es-MX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Focos de 100 watts de vapor de sodio para 220 volts		: </a:t>
            </a:r>
            <a:r>
              <a:rPr lang="es-MX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Balastro de 100 watts de vapor de sodio para 220 volts		:</a:t>
            </a:r>
            <a:r>
              <a:rPr lang="es-MX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Fotocelda para 220 volts					:  3</a:t>
            </a:r>
            <a:endParaRPr lang="es-MX" sz="19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Base para Fotocelda						:  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Cincho abrazaderas para poste				:  </a:t>
            </a:r>
            <a:r>
              <a:rPr lang="es-MX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Cinta de aislar 3m económica					:  </a:t>
            </a:r>
            <a:r>
              <a:rPr lang="es-MX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Socket </a:t>
            </a:r>
            <a:r>
              <a:rPr lang="es-MX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moul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:  </a:t>
            </a:r>
            <a:r>
              <a:rPr lang="es-MX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Perchas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existían</a:t>
            </a:r>
            <a:r>
              <a:rPr lang="en-US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		:  8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Luminarias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existían</a:t>
            </a:r>
            <a:r>
              <a:rPr lang="en-US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		:  8</a:t>
            </a:r>
          </a:p>
          <a:p>
            <a:endParaRPr lang="en-US" sz="19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19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dió</a:t>
            </a:r>
            <a:r>
              <a:rPr lang="en-US" sz="19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sz="19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9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sz="19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grúas</a:t>
            </a:r>
            <a:r>
              <a:rPr lang="en-US" sz="19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9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podar</a:t>
            </a:r>
            <a:r>
              <a:rPr lang="en-US" sz="19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árboles</a:t>
            </a:r>
            <a:r>
              <a:rPr lang="en-US" sz="19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9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obstruían</a:t>
            </a:r>
            <a:r>
              <a:rPr lang="en-US" sz="19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luz</a:t>
            </a:r>
            <a:r>
              <a:rPr lang="en-US" sz="19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arbotantes</a:t>
            </a:r>
            <a:r>
              <a:rPr lang="en-US" sz="19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alumbrado</a:t>
            </a:r>
            <a:r>
              <a:rPr lang="en-US" sz="19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lang="es-MX" sz="19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2434777" y="908720"/>
            <a:ext cx="40094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u="sng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n-US" sz="3000" b="1" i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u="sng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Invertidos</a:t>
            </a:r>
            <a:endParaRPr lang="es-MX" sz="3000" b="1" i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0"/>
            <a:ext cx="1357290" cy="12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28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93630"/>
              </p:ext>
            </p:extLst>
          </p:nvPr>
        </p:nvGraphicFramePr>
        <p:xfrm>
          <a:off x="415345" y="1264142"/>
          <a:ext cx="8161984" cy="5210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4331"/>
                <a:gridCol w="1497170"/>
                <a:gridCol w="1564783"/>
                <a:gridCol w="1419896"/>
                <a:gridCol w="1535804"/>
              </a:tblGrid>
              <a:tr h="4910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Dirección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Totales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Atendidos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Pendientes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 % de Eficiencia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8885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u="none" strike="noStrike">
                          <a:effectLst/>
                        </a:rPr>
                        <a:t>Alumbrado Público</a:t>
                      </a:r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3292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1552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1740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             47.14 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29229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u="none" strike="noStrike">
                          <a:effectLst/>
                        </a:rPr>
                        <a:t>Limpia</a:t>
                      </a:r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>
                          <a:effectLst/>
                        </a:rPr>
                        <a:t>342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>
                          <a:effectLst/>
                        </a:rPr>
                        <a:t>322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             93.94 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1169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u="none" strike="noStrike">
                          <a:effectLst/>
                        </a:rPr>
                        <a:t>Parques, Ornato y Forestacion</a:t>
                      </a:r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431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363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68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             84.22 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87689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u="none" strike="noStrike">
                          <a:effectLst/>
                        </a:rPr>
                        <a:t>Mantenimiento Publico</a:t>
                      </a:r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179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172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             96.09 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29229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u="none" strike="noStrike">
                          <a:effectLst/>
                        </a:rPr>
                        <a:t>Ing. Vial</a:t>
                      </a:r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             90.00 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292297">
                <a:tc>
                  <a:txBody>
                    <a:bodyPr/>
                    <a:lstStyle/>
                    <a:p>
                      <a:pPr algn="ctr" fontAlgn="ctr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29229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u="none" strike="noStrike">
                          <a:effectLst/>
                        </a:rPr>
                        <a:t>Pipas</a:t>
                      </a:r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16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           100.00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2455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Integral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4268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>
                          <a:effectLst/>
                        </a:rPr>
                        <a:t>2431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1837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             </a:t>
                      </a:r>
                      <a:r>
                        <a:rPr lang="es-MX" sz="1800" u="none" strike="noStrike" dirty="0" smtClean="0">
                          <a:effectLst/>
                        </a:rPr>
                        <a:t>56.95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8728" y="642918"/>
            <a:ext cx="681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Acumulado</a:t>
            </a:r>
            <a:endParaRPr lang="es-MX" sz="3600" b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660066"/>
              </a:buClr>
              <a:buSzPct val="100000"/>
              <a:buFont typeface="Arial" charset="0"/>
              <a:buNone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>“</a:t>
            </a:r>
            <a:r>
              <a:rPr lang="en-GB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>Reportes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> de </a:t>
            </a:r>
            <a:r>
              <a:rPr lang="en-GB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>Atención</a:t>
            </a:r>
            <a:endParaRPr lang="en-GB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Clr>
                <a:srgbClr val="660066"/>
              </a:buClr>
              <a:buSzPct val="100000"/>
              <a:buFont typeface="Arial" charset="0"/>
              <a:buNone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>Ciudadana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>”</a:t>
            </a:r>
            <a:endParaRPr lang="en-GB" sz="4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396335"/>
            <a:ext cx="2500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Juárez </a:t>
            </a:r>
            <a:r>
              <a:rPr lang="es-ES" sz="2400" b="1" dirty="0" smtClean="0">
                <a:solidFill>
                  <a:srgbClr val="002060"/>
                </a:solidFill>
                <a:latin typeface="Brush Script MT" pitchFamily="66" charset="0"/>
              </a:rPr>
              <a:t>Cambia</a:t>
            </a:r>
            <a:endParaRPr lang="es-MX" sz="2400" dirty="0">
              <a:solidFill>
                <a:srgbClr val="002060"/>
              </a:solidFill>
            </a:endParaRPr>
          </a:p>
        </p:txBody>
      </p:sp>
      <p:pic>
        <p:nvPicPr>
          <p:cNvPr id="8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0"/>
            <a:ext cx="1500166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98864"/>
              </p:ext>
            </p:extLst>
          </p:nvPr>
        </p:nvGraphicFramePr>
        <p:xfrm>
          <a:off x="0" y="1214420"/>
          <a:ext cx="9144000" cy="564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328"/>
                <a:gridCol w="1677303"/>
                <a:gridCol w="1753051"/>
                <a:gridCol w="1590732"/>
                <a:gridCol w="1720586"/>
              </a:tblGrid>
              <a:tr h="5449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Dirección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Totales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Atendidos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Pendientes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 % de Eficiencia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98616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u="none" strike="noStrike">
                          <a:effectLst/>
                        </a:rPr>
                        <a:t>Alumbrado Público</a:t>
                      </a:r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             </a:t>
                      </a:r>
                      <a:r>
                        <a:rPr lang="es-MX" sz="1800" u="none" strike="noStrike" dirty="0" smtClean="0">
                          <a:effectLst/>
                        </a:rPr>
                        <a:t>37.14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41649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u="none" strike="noStrike">
                          <a:effectLst/>
                        </a:rPr>
                        <a:t>Limpia</a:t>
                      </a:r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>
                          <a:effectLst/>
                        </a:rPr>
                        <a:t>13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             </a:t>
                      </a:r>
                      <a:r>
                        <a:rPr lang="es-MX" sz="1800" u="none" strike="noStrike" dirty="0" smtClean="0">
                          <a:effectLst/>
                        </a:rPr>
                        <a:t>96.00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129758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u="none" strike="noStrike">
                          <a:effectLst/>
                        </a:rPr>
                        <a:t>Parques, Ornato y Forestacion</a:t>
                      </a:r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             </a:t>
                      </a:r>
                      <a:r>
                        <a:rPr lang="es-MX" sz="1800" u="none" strike="noStrike" dirty="0" smtClean="0">
                          <a:effectLst/>
                        </a:rPr>
                        <a:t>83.22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973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u="none" strike="noStrike">
                          <a:effectLst/>
                        </a:rPr>
                        <a:t>Mantenimiento Publico</a:t>
                      </a:r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>
                          <a:effectLst/>
                        </a:rPr>
                        <a:t>             60.00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41649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u="none" strike="noStrike">
                          <a:effectLst/>
                        </a:rPr>
                        <a:t>Ing. Vial</a:t>
                      </a:r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             </a:t>
                      </a:r>
                      <a:r>
                        <a:rPr lang="es-MX" sz="1800" u="none" strike="noStrike" dirty="0" smtClean="0">
                          <a:effectLst/>
                        </a:rPr>
                        <a:t>0.00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4798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u="none" strike="noStrike" dirty="0">
                          <a:effectLst/>
                        </a:rPr>
                        <a:t>Pipas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>
                          <a:effectLst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           100.00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5288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Integral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161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             </a:t>
                      </a:r>
                      <a:r>
                        <a:rPr lang="es-MX" sz="1800" u="none" strike="noStrike" dirty="0" smtClean="0">
                          <a:effectLst/>
                        </a:rPr>
                        <a:t>37.00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73299" y="321973"/>
            <a:ext cx="806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FEBRERO</a:t>
            </a:r>
            <a:endParaRPr lang="es-MX" sz="3200" b="1" dirty="0"/>
          </a:p>
        </p:txBody>
      </p:sp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0"/>
            <a:ext cx="1500166" cy="1214422"/>
          </a:xfrm>
          <a:prstGeom prst="rect">
            <a:avLst/>
          </a:prstGeom>
        </p:spPr>
      </p:pic>
      <p:pic>
        <p:nvPicPr>
          <p:cNvPr id="8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Recursos Humanos</a:t>
            </a:r>
            <a:endParaRPr lang="es-MX" smtClean="0">
              <a:ea typeface="ＭＳ Ｐゴシック" pitchFamily="34" charset="-128"/>
            </a:endParaRPr>
          </a:p>
        </p:txBody>
      </p:sp>
      <p:pic>
        <p:nvPicPr>
          <p:cNvPr id="1028" name="Picture 3" descr="189155_478928275485360_1878602061_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6675" y="142875"/>
            <a:ext cx="131445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4 CuadroTexto"/>
          <p:cNvSpPr txBox="1">
            <a:spLocks noChangeArrowheads="1"/>
          </p:cNvSpPr>
          <p:nvPr/>
        </p:nvSpPr>
        <p:spPr bwMode="auto">
          <a:xfrm>
            <a:off x="142875" y="5429250"/>
            <a:ext cx="878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200" dirty="0"/>
              <a:t>Se recibió la Administración con 404 empleados activos, se han realizado </a:t>
            </a:r>
            <a:r>
              <a:rPr lang="es-ES" sz="1200" dirty="0" smtClean="0"/>
              <a:t>224 </a:t>
            </a:r>
            <a:r>
              <a:rPr lang="es-ES" sz="1200" dirty="0"/>
              <a:t>bajas, </a:t>
            </a:r>
            <a:r>
              <a:rPr lang="es-ES" sz="1200" dirty="0" smtClean="0"/>
              <a:t>19 </a:t>
            </a:r>
            <a:r>
              <a:rPr lang="es-ES" sz="1200" dirty="0"/>
              <a:t>cambios y </a:t>
            </a:r>
            <a:r>
              <a:rPr lang="es-ES" sz="1200" dirty="0" smtClean="0"/>
              <a:t>110 </a:t>
            </a:r>
            <a:r>
              <a:rPr lang="es-ES" sz="1200" dirty="0"/>
              <a:t>altas a la fecha para una planta laboral de </a:t>
            </a:r>
            <a:r>
              <a:rPr lang="es-ES" sz="1200" dirty="0" smtClean="0"/>
              <a:t>247 </a:t>
            </a:r>
            <a:r>
              <a:rPr lang="es-ES" sz="1200" dirty="0"/>
              <a:t>empleados en las diferentes Direcciones, de los cuales 2</a:t>
            </a:r>
            <a:r>
              <a:rPr lang="es-ES" sz="1200" dirty="0" smtClean="0"/>
              <a:t> </a:t>
            </a:r>
            <a:r>
              <a:rPr lang="es-ES" sz="1200" dirty="0"/>
              <a:t>son incapacidades por causas </a:t>
            </a:r>
            <a:r>
              <a:rPr lang="es-ES" sz="1200" dirty="0" smtClean="0"/>
              <a:t>permanentes.</a:t>
            </a:r>
            <a:endParaRPr lang="es-MX" sz="1200" dirty="0"/>
          </a:p>
        </p:txBody>
      </p:sp>
      <p:graphicFrame>
        <p:nvGraphicFramePr>
          <p:cNvPr id="102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013261"/>
              </p:ext>
            </p:extLst>
          </p:nvPr>
        </p:nvGraphicFramePr>
        <p:xfrm>
          <a:off x="341313" y="1785938"/>
          <a:ext cx="4508500" cy="341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Hoja de cálculo" r:id="rId6" imgW="4933979" imgH="3410071" progId="Excel.Sheet.8">
                  <p:embed/>
                </p:oleObj>
              </mc:Choice>
              <mc:Fallback>
                <p:oleObj name="Hoja de cálculo" r:id="rId6" imgW="4933979" imgH="3410071" progId="Excel.Sheet.8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1785938"/>
                        <a:ext cx="4508500" cy="341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06818"/>
              </p:ext>
            </p:extLst>
          </p:nvPr>
        </p:nvGraphicFramePr>
        <p:xfrm>
          <a:off x="5000628" y="1785926"/>
          <a:ext cx="3929059" cy="3185160"/>
        </p:xfrm>
        <a:graphic>
          <a:graphicData uri="http://schemas.openxmlformats.org/drawingml/2006/table">
            <a:tbl>
              <a:tblPr/>
              <a:tblGrid>
                <a:gridCol w="1643075"/>
                <a:gridCol w="1071570"/>
                <a:gridCol w="1214414"/>
              </a:tblGrid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Times New Roman"/>
                          <a:cs typeface="Times New Roman"/>
                        </a:rPr>
                        <a:t>Área 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Times New Roman"/>
                          <a:cs typeface="Times New Roman"/>
                        </a:rPr>
                        <a:t>No. de empleados 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Necesidades de personal</a:t>
                      </a:r>
                      <a:endParaRPr lang="es-MX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Times New Roman"/>
                          <a:cs typeface="Times New Roman"/>
                        </a:rPr>
                        <a:t>Dirección de Limpia </a:t>
                      </a:r>
                      <a:endParaRPr lang="es-MX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latin typeface="Calibri"/>
                          <a:ea typeface="Times New Roman"/>
                          <a:cs typeface="Times New Roman"/>
                        </a:rPr>
                        <a:t>92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Parques Ornato </a:t>
                      </a:r>
                      <a:r>
                        <a:rPr lang="es-ES" sz="1400" dirty="0" smtClean="0">
                          <a:latin typeface="Calibri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s-ES" sz="1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F</a:t>
                      </a:r>
                      <a:r>
                        <a:rPr lang="es-ES" sz="1400" dirty="0" smtClean="0">
                          <a:latin typeface="Calibri"/>
                          <a:ea typeface="Times New Roman"/>
                          <a:cs typeface="Times New Roman"/>
                        </a:rPr>
                        <a:t>orestación 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latin typeface="Calibri"/>
                          <a:ea typeface="Times New Roman"/>
                          <a:cs typeface="Times New Roman"/>
                        </a:rPr>
                        <a:t>81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Times New Roman"/>
                          <a:cs typeface="Times New Roman"/>
                        </a:rPr>
                        <a:t>Mantenimiento </a:t>
                      </a:r>
                      <a:endParaRPr lang="es-MX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latin typeface="Calibri"/>
                          <a:ea typeface="Times New Roman"/>
                          <a:cs typeface="Times New Roman"/>
                        </a:rPr>
                        <a:t>40 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Times New Roman"/>
                          <a:cs typeface="Times New Roman"/>
                        </a:rPr>
                        <a:t>Alumbrado Público </a:t>
                      </a:r>
                      <a:endParaRPr lang="es-MX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Administración 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Incapacitados 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u="sng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02</a:t>
                      </a:r>
                      <a:endParaRPr lang="es-MX" sz="1400" u="sng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latin typeface="Calibri"/>
                          <a:ea typeface="Times New Roman"/>
                          <a:cs typeface="Times New Roman"/>
                        </a:rPr>
                        <a:t>---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Total de Empleados </a:t>
                      </a:r>
                      <a:endParaRPr lang="es-MX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+mn-lt"/>
                          <a:ea typeface="Times New Roman"/>
                          <a:cs typeface="Times New Roman"/>
                        </a:rPr>
                        <a:t>247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s-MX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056" name="6 CuadroTexto"/>
          <p:cNvSpPr txBox="1">
            <a:spLocks noChangeArrowheads="1"/>
          </p:cNvSpPr>
          <p:nvPr/>
        </p:nvSpPr>
        <p:spPr bwMode="auto">
          <a:xfrm>
            <a:off x="924649" y="1285875"/>
            <a:ext cx="6994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/>
              <a:t>Estatus de Recursos Humanos Noviembre 2012- </a:t>
            </a:r>
            <a:r>
              <a:rPr lang="es-ES" b="1" dirty="0" smtClean="0"/>
              <a:t>Febrero 2014</a:t>
            </a:r>
            <a:endParaRPr lang="es-MX" b="1" dirty="0"/>
          </a:p>
        </p:txBody>
      </p:sp>
      <p:pic>
        <p:nvPicPr>
          <p:cNvPr id="9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0"/>
            <a:ext cx="1500166" cy="1214422"/>
          </a:xfrm>
          <a:prstGeom prst="rect">
            <a:avLst/>
          </a:prstGeom>
        </p:spPr>
      </p:pic>
      <p:pic>
        <p:nvPicPr>
          <p:cNvPr id="11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  <p:pic>
        <p:nvPicPr>
          <p:cNvPr id="12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4400" dirty="0">
                <a:latin typeface="+mj-lt"/>
                <a:cs typeface="ＭＳ Ｐゴシック" pitchFamily="-111" charset="-128"/>
              </a:rPr>
              <a:t>Recursos Humanos</a:t>
            </a:r>
            <a:endParaRPr lang="es-MX" sz="4400" dirty="0">
              <a:latin typeface="+mj-lt"/>
              <a:cs typeface="ＭＳ Ｐゴシック" pitchFamily="-111" charset="-128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157643"/>
              </p:ext>
            </p:extLst>
          </p:nvPr>
        </p:nvGraphicFramePr>
        <p:xfrm>
          <a:off x="0" y="1500174"/>
          <a:ext cx="9143999" cy="4015918"/>
        </p:xfrm>
        <a:graphic>
          <a:graphicData uri="http://schemas.openxmlformats.org/drawingml/2006/table">
            <a:tbl>
              <a:tblPr/>
              <a:tblGrid>
                <a:gridCol w="116708"/>
                <a:gridCol w="698390"/>
                <a:gridCol w="2017571"/>
                <a:gridCol w="1784775"/>
                <a:gridCol w="1088475"/>
                <a:gridCol w="3438080"/>
              </a:tblGrid>
              <a:tr h="637602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LISTA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 INCAPACITADOS 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8161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605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Nº Nóm.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Nombre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Enfermedad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Fecha de inc.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Informe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</a:tr>
              <a:tr h="781131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Félix Martínez Ríos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Isquemia Cerebral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24/11/2012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 paciente se encuentra en cama permanentemente, sin poder moverse, el médico indico incapacidad.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419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2832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José Gerardo Benavides Garza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Hernia Dorso lumbar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01/11/2012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 se tiene fecha exacta, pero por información proporcionada por el paciente lleva 3 años incapacitad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 debido a que necesita atención médica en el H. Universitario y por el momento no se esta dado esa atención a municipio.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0"/>
            <a:ext cx="1500166" cy="1214422"/>
          </a:xfrm>
          <a:prstGeom prst="rect">
            <a:avLst/>
          </a:prstGeom>
        </p:spPr>
      </p:pic>
      <p:pic>
        <p:nvPicPr>
          <p:cNvPr id="8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0"/>
            <a:ext cx="142872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/>
          <p:nvPr/>
        </p:nvSpPr>
        <p:spPr>
          <a:xfrm>
            <a:off x="35496" y="1643051"/>
            <a:ext cx="9108504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es-MX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Mts</a:t>
            </a:r>
            <a:r>
              <a:rPr lang="es-MX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de cable aluminio 6	: 205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es-MX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Mts</a:t>
            </a:r>
            <a:r>
              <a:rPr lang="es-MX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de cable aluminio 8	: 24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es-MX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Focos 100 watts/220 volts	: 0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es-MX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Balastro 100 watts/220 volts	: 0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es-MX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Cinta de aislar 3m 		: 2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Luminarias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existían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: 1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Anclas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Arbotante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: 4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energizar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postes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tuvo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instalar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arbotante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base.</a:t>
            </a:r>
          </a:p>
        </p:txBody>
      </p:sp>
      <p:sp>
        <p:nvSpPr>
          <p:cNvPr id="3" name="TextBox 6"/>
          <p:cNvSpPr txBox="1"/>
          <p:nvPr/>
        </p:nvSpPr>
        <p:spPr>
          <a:xfrm>
            <a:off x="2786050" y="1071546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n-US" sz="2800" b="1" i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u="sng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Invertidos</a:t>
            </a:r>
            <a:endParaRPr lang="es-MX" sz="2800" b="1" i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496" y="-76944"/>
            <a:ext cx="9144000" cy="78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660066"/>
              </a:buClr>
              <a:buSzPct val="100000"/>
              <a:buFont typeface="Arial" charset="0"/>
              <a:buNone/>
            </a:pPr>
            <a:r>
              <a:rPr lang="en-GB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>“Ave. 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>Julio Cisneros</a:t>
            </a:r>
            <a:r>
              <a:rPr lang="en-GB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Lucida Sans Unicode" pitchFamily="34" charset="0"/>
                <a:cs typeface="Lucida Sans Unicode" pitchFamily="34" charset="0"/>
              </a:rPr>
              <a:t>”</a:t>
            </a:r>
            <a:endParaRPr lang="en-GB" sz="45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00972" y="0"/>
            <a:ext cx="1343028" cy="7143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3&amp;slidetitle=Diapositiva 3"/>
              </a:rPr>
              <a:t>PRINCIPAL</a:t>
            </a:r>
            <a:endParaRPr lang="es-MX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2643182"/>
            <a:ext cx="86189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7200" b="1" dirty="0" smtClean="0"/>
              <a:t>DIRECCION DE LIMPIA</a:t>
            </a:r>
          </a:p>
          <a:p>
            <a:pPr algn="ctr"/>
            <a:r>
              <a:rPr lang="es-ES" sz="7200" b="1" dirty="0" smtClean="0"/>
              <a:t>ACCIONES FEBRERO</a:t>
            </a:r>
            <a:br>
              <a:rPr lang="es-ES" sz="7200" b="1" dirty="0" smtClean="0"/>
            </a:br>
            <a:r>
              <a:rPr lang="es-ES" sz="7200" b="1" dirty="0" smtClean="0"/>
              <a:t>2014</a:t>
            </a:r>
            <a:endParaRPr lang="es-MX" sz="7200" b="1" dirty="0"/>
          </a:p>
        </p:txBody>
      </p:sp>
      <p:sp>
        <p:nvSpPr>
          <p:cNvPr id="3" name="2 Rectángulo"/>
          <p:cNvSpPr/>
          <p:nvPr/>
        </p:nvSpPr>
        <p:spPr>
          <a:xfrm>
            <a:off x="214282" y="0"/>
            <a:ext cx="142876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8786842" y="0"/>
            <a:ext cx="142876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0" y="714356"/>
            <a:ext cx="9358346" cy="142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0" y="6143644"/>
            <a:ext cx="9358346" cy="142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8 Imagen" descr="Logo (sp)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71546"/>
            <a:ext cx="2428892" cy="1421895"/>
          </a:xfrm>
          <a:prstGeom prst="rect">
            <a:avLst/>
          </a:prstGeom>
        </p:spPr>
      </p:pic>
      <p:pic>
        <p:nvPicPr>
          <p:cNvPr id="10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1000108"/>
            <a:ext cx="2000264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025596"/>
              </p:ext>
            </p:extLst>
          </p:nvPr>
        </p:nvGraphicFramePr>
        <p:xfrm>
          <a:off x="2" y="1"/>
          <a:ext cx="9143998" cy="6898814"/>
        </p:xfrm>
        <a:graphic>
          <a:graphicData uri="http://schemas.openxmlformats.org/drawingml/2006/table">
            <a:tbl>
              <a:tblPr/>
              <a:tblGrid>
                <a:gridCol w="1000098"/>
                <a:gridCol w="1071570"/>
                <a:gridCol w="500066"/>
                <a:gridCol w="357190"/>
                <a:gridCol w="500066"/>
                <a:gridCol w="500066"/>
                <a:gridCol w="642942"/>
                <a:gridCol w="1285884"/>
                <a:gridCol w="857256"/>
                <a:gridCol w="642942"/>
                <a:gridCol w="571504"/>
                <a:gridCol w="428628"/>
                <a:gridCol w="785786"/>
              </a:tblGrid>
              <a:tr h="142851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MX" sz="1100" b="0" i="1" u="sng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LIMPIA</a:t>
                      </a:r>
                      <a:r>
                        <a:rPr lang="es-MX" sz="1100" b="0" i="1" u="sng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100" b="0" i="1" u="sng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ACCIONES  </a:t>
                      </a:r>
                      <a:r>
                        <a:rPr lang="es-MX" sz="1100" b="0" i="1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FEBRERO 2014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60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Acción / Descripción 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Ubicación 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Días Laborados 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Personal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Bolsas Utilizadas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Llantas Recolectadas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Basura Recolectada (Toneladas)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Recursos Utilizados 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Objetivo / Meta 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Avance  del mes actual   (Km. Aprox.)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de avance (Km Aprox.)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 de avance 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Status 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82478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Limpieza de Entrada Principal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Burócratas </a:t>
                      </a: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 Guadalupe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1.77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palas, escobas, azadones, carretillas, machetes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Mantener la limpieza e imagen del Municipio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Terminado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62722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Limpieza de Avenidas Principales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Carr</a:t>
                      </a: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San Mateo (Eloy Cavazos a la Lobita)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8.48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palas, escobas, azadones, carretillas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Mantener la limpieza e imagen del Municipio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Terminado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279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Camino a </a:t>
                      </a:r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Charco </a:t>
                      </a: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Azul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Picos, Palas, Escobas, Azadones, Machetes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68" marR="4068" marT="4068" marB="0" vert="vert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4992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7829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Av. Eloy Cavazos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2.06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palas, escobas, azadones,carretillas, picos para papelear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Terminado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4751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Arturo B. de la Garza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0.55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bote, palas, escobas, carretillas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Terminado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6272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Av. </a:t>
                      </a:r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Teófilo </a:t>
                      </a: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Salinas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Palas, Escobas,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Azadondes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Carretilla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Terminado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356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Carr</a:t>
                      </a: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Cadereyta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0.83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picos para papelear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Terminado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9387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Carr</a:t>
                      </a: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San Mateo (Julio Cisneros a Eloy Cavazos)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0.68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palas, arañas, picos para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papelear,escobas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azadones,carretillas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Terminado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6272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Julio Cisneros </a:t>
                      </a:r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(Crucero)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Palas, Escobas , Azadones,  Carretilla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Terminado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" y="0"/>
          <a:ext cx="9144001" cy="1142984"/>
        </p:xfrm>
        <a:graphic>
          <a:graphicData uri="http://schemas.openxmlformats.org/drawingml/2006/table">
            <a:tbl>
              <a:tblPr/>
              <a:tblGrid>
                <a:gridCol w="807257"/>
                <a:gridCol w="835785"/>
                <a:gridCol w="558625"/>
                <a:gridCol w="587120"/>
                <a:gridCol w="497329"/>
                <a:gridCol w="571504"/>
                <a:gridCol w="714380"/>
                <a:gridCol w="1214446"/>
                <a:gridCol w="500066"/>
                <a:gridCol w="928694"/>
                <a:gridCol w="571504"/>
                <a:gridCol w="571504"/>
                <a:gridCol w="785787"/>
              </a:tblGrid>
              <a:tr h="29062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ACCIONES  FEBRERO 2014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52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Acción / Descripción 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Ubicación 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Días Laborados 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Personal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Bolsas Utilizadas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Llantas Recolectadas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Basura Recolectada (Toneladas)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Recursos Utilizados 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Objetivo / Meta 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Avance  del mes actual   (Km. Aprox.)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de avance (Km Aprox.)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 de avance 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Status 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56633"/>
              </p:ext>
            </p:extLst>
          </p:nvPr>
        </p:nvGraphicFramePr>
        <p:xfrm>
          <a:off x="0" y="1142984"/>
          <a:ext cx="9144000" cy="5812260"/>
        </p:xfrm>
        <a:graphic>
          <a:graphicData uri="http://schemas.openxmlformats.org/drawingml/2006/table">
            <a:tbl>
              <a:tblPr/>
              <a:tblGrid>
                <a:gridCol w="785784"/>
                <a:gridCol w="928694"/>
                <a:gridCol w="428628"/>
                <a:gridCol w="642942"/>
                <a:gridCol w="500066"/>
                <a:gridCol w="571504"/>
                <a:gridCol w="714382"/>
                <a:gridCol w="1214446"/>
                <a:gridCol w="500064"/>
                <a:gridCol w="928694"/>
                <a:gridCol w="571504"/>
                <a:gridCol w="571504"/>
                <a:gridCol w="785788"/>
              </a:tblGrid>
              <a:tr h="71438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Limpieza de Canal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Fuljo 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 Agua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Av. San Mateo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1/2 metro de Tierra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palas, carretillas, azadones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Desazolve del canal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Terminado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6407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Limpieza de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Camellón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Hector Caballero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palas, escobas, azadones, carretillas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Mantener la limpieza e imagen del Municipio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 Proceso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4137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Villas de San Juan 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1.87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palas,escobas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arañas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Terminado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23216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Limpieza de Plazas Municipales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Fomerrey 131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0.85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palas, escobas, azadones , carretillas, rastrillos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68" marR="4068" marT="4068" marB="0" vert="vert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7215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Terminado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6179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Los Naranjos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0.29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palas, escobas, picos,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asadones,carretillas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Terminado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6179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Los Reyes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palas, escobas, carretillas, azadones, machetes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Terminado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6179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San Miguelito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palas, escobas, azadones,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carretillas,rastillos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Terminado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6179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Portal de Juarez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Palas, Escobas,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Azadondes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Carretilla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Terminado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6179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Limpieza de Escuela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Puertos 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0.135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palas,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escobas,azadones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carretillas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Terminado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-2" y="714356"/>
          <a:ext cx="9144003" cy="857232"/>
        </p:xfrm>
        <a:graphic>
          <a:graphicData uri="http://schemas.openxmlformats.org/drawingml/2006/table">
            <a:tbl>
              <a:tblPr/>
              <a:tblGrid>
                <a:gridCol w="1147782"/>
                <a:gridCol w="1229803"/>
                <a:gridCol w="819869"/>
                <a:gridCol w="819869"/>
                <a:gridCol w="1557750"/>
                <a:gridCol w="737882"/>
                <a:gridCol w="830815"/>
                <a:gridCol w="785818"/>
                <a:gridCol w="642942"/>
                <a:gridCol w="571473"/>
              </a:tblGrid>
              <a:tr h="857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Acción / Descripción 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Ubicación 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Días Laborados 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Personal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Recursos Utilizados 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Objetivo / Meta 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Avance  del mes actual   (Km. Aprox.)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de avance (Km Aprox.)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 de avance 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Status 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16419"/>
              </p:ext>
            </p:extLst>
          </p:nvPr>
        </p:nvGraphicFramePr>
        <p:xfrm>
          <a:off x="2" y="1571612"/>
          <a:ext cx="9143998" cy="5286412"/>
        </p:xfrm>
        <a:graphic>
          <a:graphicData uri="http://schemas.openxmlformats.org/drawingml/2006/table">
            <a:tbl>
              <a:tblPr/>
              <a:tblGrid>
                <a:gridCol w="1142962"/>
                <a:gridCol w="1246922"/>
                <a:gridCol w="831282"/>
                <a:gridCol w="831282"/>
                <a:gridCol w="1558652"/>
                <a:gridCol w="727371"/>
                <a:gridCol w="831282"/>
                <a:gridCol w="798085"/>
                <a:gridCol w="588080"/>
                <a:gridCol w="588080"/>
              </a:tblGrid>
              <a:tr h="33619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Supervisión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Setasa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Pasa (Encuestas - Ruta - Relleno Sanitario)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San Antonio, Bosques de San Pedro, Colinas de San Juan, Ismael Flores, La Maestranza, Lomas del Sol, Real de San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José, Residencial 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 Morena, San </a:t>
                      </a:r>
                      <a:r>
                        <a:rPr lang="es-MX" sz="10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Jose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Urbivillas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del Real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Encuestas, Estaquitas,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Cámara Fotográfica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Acreditar el buen servicio de las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Compañias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externas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 Proceso</a:t>
                      </a:r>
                    </a:p>
                  </a:txBody>
                  <a:tcPr marL="4068" marR="4068" marT="4068" marB="0" vert="vert27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8741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Relleno Sanitario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Cámara Fotográfica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0503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(Encuestas - Ruta)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Bosques deSan Pedro, Lomas del Sol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Encuestas, Estaquitas,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Cámara Fotográfica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43%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068" marR="4068" marT="4068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7800972" y="0"/>
            <a:ext cx="1343028" cy="7143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1&amp;slidetitle=Barrido Manual"/>
              </a:rPr>
              <a:t>EVIDENCIA</a:t>
            </a:r>
            <a:endParaRPr lang="es-MX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</TotalTime>
  <Words>3378</Words>
  <Application>Microsoft Office PowerPoint</Application>
  <PresentationFormat>Presentación en pantalla (4:3)</PresentationFormat>
  <Paragraphs>1053</Paragraphs>
  <Slides>43</Slides>
  <Notes>15</Notes>
  <HiddenSlides>3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6" baseType="lpstr">
      <vt:lpstr>MS PGothic</vt:lpstr>
      <vt:lpstr>Adobe Gothic Std B</vt:lpstr>
      <vt:lpstr>Arial</vt:lpstr>
      <vt:lpstr>Bodoni MT Condensed</vt:lpstr>
      <vt:lpstr>Brush Script MT</vt:lpstr>
      <vt:lpstr>Calibri</vt:lpstr>
      <vt:lpstr>Lucida Sans Unicode</vt:lpstr>
      <vt:lpstr>Microsoft Sans Serif</vt:lpstr>
      <vt:lpstr>Times New Roman</vt:lpstr>
      <vt:lpstr>Tw Cen MT Condensed</vt:lpstr>
      <vt:lpstr>Wingdings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Acciones Febrero 2014</vt:lpstr>
      <vt:lpstr>Acciones Febrero 2014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COMETAS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Recursos Humanos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roberto gtz</cp:lastModifiedBy>
  <cp:revision>106</cp:revision>
  <dcterms:created xsi:type="dcterms:W3CDTF">2014-02-24T14:52:43Z</dcterms:created>
  <dcterms:modified xsi:type="dcterms:W3CDTF">2014-02-27T21:23:55Z</dcterms:modified>
</cp:coreProperties>
</file>